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78503" autoAdjust="0"/>
  </p:normalViewPr>
  <p:slideViewPr>
    <p:cSldViewPr snapToGrid="0" snapToObjects="1">
      <p:cViewPr varScale="1">
        <p:scale>
          <a:sx n="85" d="100"/>
          <a:sy n="85" d="100"/>
        </p:scale>
        <p:origin x="-10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FDC85-69E9-0643-A7EB-5CC7813D2C2A}" type="datetimeFigureOut">
              <a:rPr lang="en-US" smtClean="0"/>
              <a:t>25/4/16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599C9-163B-D24D-8714-09B2722B9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097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46A2B-6385-164C-A986-8F2BB6B7E378}" type="datetimeFigureOut">
              <a:rPr lang="en-US" smtClean="0"/>
              <a:t>25/4/16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80D79-9F44-1C46-A92B-40298C57C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334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0D79-9F44-1C46-A92B-40298C57CC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6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A </a:t>
            </a:r>
            <a:r>
              <a:rPr lang="en-US" sz="1400" dirty="0" smtClean="0"/>
              <a:t>working sonar equation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sz="1400" baseline="0" dirty="0" smtClean="0"/>
              <a:t> To convert raw echo readings to absolute values					</a:t>
            </a:r>
            <a:r>
              <a:rPr lang="en-US" sz="1400" dirty="0" smtClean="0"/>
              <a:t>Slant range is the distance</a:t>
            </a:r>
            <a:r>
              <a:rPr lang="en-US" sz="1400" baseline="0" dirty="0" smtClean="0"/>
              <a:t> from the transducer in the direction of the beam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err="1" smtClean="0"/>
              <a:t>Sv</a:t>
            </a:r>
            <a:r>
              <a:rPr lang="en-US" sz="1400" baseline="0" dirty="0" smtClean="0"/>
              <a:t> is the backscatter due to material inside the sound lobs								The first part corrects the slant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/>
              <a:t>We must cancels the effects of sound absorption, geometric attenuation and </a:t>
            </a:r>
            <a:r>
              <a:rPr lang="en-US" sz="1400" baseline="0" dirty="0" err="1" smtClean="0"/>
              <a:t>Tempof</a:t>
            </a:r>
            <a:r>
              <a:rPr lang="en-US" sz="1400" baseline="0" dirty="0" smtClean="0"/>
              <a:t> transducer		the second corrects the distance due to difference in the speed of sound</a:t>
            </a:r>
          </a:p>
          <a:p>
            <a:r>
              <a:rPr lang="en-US" sz="1400" baseline="0" dirty="0" smtClean="0"/>
              <a:t>Several parameters not known to the user are included in constant C. </a:t>
            </a:r>
          </a:p>
          <a:p>
            <a:r>
              <a:rPr lang="en-US" sz="1400" baseline="0" dirty="0" smtClean="0"/>
              <a:t>Other parameters are set by the user during deployment (sound speed used by the ADCP).</a:t>
            </a:r>
          </a:p>
          <a:p>
            <a:r>
              <a:rPr lang="en-US" sz="1400" baseline="0" dirty="0" smtClean="0"/>
              <a:t>The rest parameters are measured and calculated externally (T, S, sound speed)</a:t>
            </a:r>
          </a:p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0D79-9F44-1C46-A92B-40298C57C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0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T,S</a:t>
            </a:r>
            <a:r>
              <a:rPr lang="en-US" baseline="0" dirty="0" smtClean="0"/>
              <a:t> for sound speed - </a:t>
            </a:r>
            <a:r>
              <a:rPr lang="en-US" dirty="0" err="1" smtClean="0"/>
              <a:t>T,S,pH</a:t>
            </a:r>
            <a:r>
              <a:rPr lang="en-US" dirty="0" smtClean="0"/>
              <a:t> are used to calculate the absorbance due to</a:t>
            </a:r>
            <a:r>
              <a:rPr lang="en-US" baseline="0" dirty="0" smtClean="0"/>
              <a:t> water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ERA INTERIM re-analysis </a:t>
            </a:r>
            <a:r>
              <a:rPr lang="en-US" dirty="0" smtClean="0">
                <a:sym typeface="Wingdings"/>
              </a:rPr>
              <a:t> to see the particulate characteristics</a:t>
            </a:r>
            <a:r>
              <a:rPr lang="en-US" baseline="0" dirty="0" smtClean="0">
                <a:sym typeface="Wingdings"/>
              </a:rPr>
              <a:t> in the area </a:t>
            </a:r>
            <a:r>
              <a:rPr lang="en-US" baseline="0" dirty="0" err="1" smtClean="0">
                <a:sym typeface="Wingdings"/>
              </a:rPr>
              <a:t>ie</a:t>
            </a:r>
            <a:r>
              <a:rPr lang="en-US" baseline="0" dirty="0" smtClean="0">
                <a:sym typeface="Wingdings"/>
              </a:rPr>
              <a:t> special events </a:t>
            </a:r>
            <a:r>
              <a:rPr lang="en-US" baseline="0" dirty="0" err="1" smtClean="0">
                <a:sym typeface="Wingdings"/>
              </a:rPr>
              <a:t>etc</a:t>
            </a:r>
            <a:endParaRPr lang="en-US" baseline="0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Satellite cloudiness and SST </a:t>
            </a:r>
            <a:r>
              <a:rPr lang="en-US" dirty="0" smtClean="0">
                <a:sym typeface="Wingdings"/>
              </a:rPr>
              <a:t> as auxiliary data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baseline="0" dirty="0" smtClean="0"/>
              <a:t>SST (middle) </a:t>
            </a:r>
            <a:r>
              <a:rPr lang="en-US" dirty="0" smtClean="0">
                <a:sym typeface="Wingdings"/>
              </a:rPr>
              <a:t> reversal of the typical</a:t>
            </a:r>
            <a:r>
              <a:rPr lang="en-US" baseline="0" dirty="0" smtClean="0">
                <a:sym typeface="Wingdings"/>
              </a:rPr>
              <a:t> surface circulation of the Cretan under the influence of the </a:t>
            </a:r>
            <a:r>
              <a:rPr lang="en-US" baseline="0" dirty="0" err="1" smtClean="0">
                <a:sym typeface="Wingdings"/>
              </a:rPr>
              <a:t>etessians</a:t>
            </a:r>
            <a:r>
              <a:rPr lang="en-US" baseline="0" dirty="0" smtClean="0">
                <a:sym typeface="Wingdings"/>
              </a:rPr>
              <a:t> 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Cold water </a:t>
            </a:r>
            <a:r>
              <a:rPr lang="en-US" baseline="0" dirty="0" err="1" smtClean="0">
                <a:sym typeface="Wingdings"/>
              </a:rPr>
              <a:t>advected</a:t>
            </a:r>
            <a:r>
              <a:rPr lang="en-US" baseline="0" dirty="0" smtClean="0">
                <a:sym typeface="Wingdings"/>
              </a:rPr>
              <a:t> from the east </a:t>
            </a:r>
            <a:r>
              <a:rPr lang="en-US" baseline="0" dirty="0" err="1" smtClean="0">
                <a:sym typeface="Wingdings"/>
              </a:rPr>
              <a:t>cyclades</a:t>
            </a:r>
            <a:r>
              <a:rPr lang="en-US" baseline="0" dirty="0" smtClean="0">
                <a:sym typeface="Wingdings"/>
              </a:rPr>
              <a:t> are pushed on the NW Crete under the influence of NW winds.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When the winds stops the surface circulation adjusts to the sub basins gyres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0D79-9F44-1C46-A92B-40298C57CC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5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Hydrology</a:t>
            </a:r>
          </a:p>
          <a:p>
            <a:r>
              <a:rPr lang="en-US" dirty="0" smtClean="0"/>
              <a:t>Water properties and mostly</a:t>
            </a:r>
            <a:r>
              <a:rPr lang="en-US" baseline="0" dirty="0" smtClean="0"/>
              <a:t> the density gradients, may affect migrators </a:t>
            </a:r>
            <a:r>
              <a:rPr lang="en-US" dirty="0" smtClean="0">
                <a:sym typeface="Wingdings"/>
              </a:rPr>
              <a:t> Dumping of migration?</a:t>
            </a:r>
            <a:endParaRPr lang="en-US" dirty="0" smtClean="0"/>
          </a:p>
          <a:p>
            <a:r>
              <a:rPr lang="en-US" dirty="0" smtClean="0"/>
              <a:t>Sound</a:t>
            </a:r>
            <a:r>
              <a:rPr lang="en-US" baseline="0" dirty="0" smtClean="0"/>
              <a:t> (and thus estimation of backscatter) is affected when travelling through water masses of different characteristics </a:t>
            </a:r>
            <a:r>
              <a:rPr lang="en-US" dirty="0" smtClean="0">
                <a:sym typeface="Wingdings"/>
              </a:rPr>
              <a:t> </a:t>
            </a:r>
            <a:r>
              <a:rPr lang="en-US" baseline="0" dirty="0" smtClean="0"/>
              <a:t>reflection, change of speed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Circulation</a:t>
            </a:r>
          </a:p>
          <a:p>
            <a:r>
              <a:rPr lang="en-US" baseline="0" dirty="0" smtClean="0"/>
              <a:t>Vertical structure of horizontal currents is important. Zooplankton cannot swim effectively against the current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advected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Shallow circulation  variable speed but unidirectional, ~25cm/s</a:t>
            </a:r>
            <a:r>
              <a:rPr lang="en-US" baseline="0" dirty="0" smtClean="0">
                <a:sym typeface="Wingdings"/>
              </a:rPr>
              <a:t> on average, affected by wind</a:t>
            </a:r>
          </a:p>
          <a:p>
            <a:r>
              <a:rPr lang="en-US" baseline="0" dirty="0" smtClean="0">
                <a:sym typeface="Wingdings"/>
              </a:rPr>
              <a:t>Mid-depth circulation </a:t>
            </a:r>
            <a:r>
              <a:rPr lang="en-US" dirty="0" smtClean="0">
                <a:sym typeface="Wingdings"/>
              </a:rPr>
              <a:t> exponential decay, less unidirectional</a:t>
            </a:r>
          </a:p>
          <a:p>
            <a:endParaRPr lang="en-US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0D79-9F44-1C46-A92B-40298C57CC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Oligotrophy</a:t>
            </a:r>
            <a:r>
              <a:rPr lang="en-US" baseline="0" dirty="0" smtClean="0"/>
              <a:t> </a:t>
            </a:r>
            <a:r>
              <a:rPr lang="en-US" dirty="0" smtClean="0">
                <a:sym typeface="Wingdings"/>
              </a:rPr>
              <a:t> shifted</a:t>
            </a:r>
            <a:r>
              <a:rPr lang="en-US" baseline="0" dirty="0" smtClean="0">
                <a:sym typeface="Wingdings"/>
              </a:rPr>
              <a:t> seasonal cycle, deep chlorophyll maximum</a:t>
            </a:r>
            <a:r>
              <a:rPr lang="is-IS" baseline="0" dirty="0" smtClean="0">
                <a:sym typeface="Wingdings"/>
              </a:rPr>
              <a:t>…</a:t>
            </a:r>
          </a:p>
          <a:p>
            <a:endParaRPr lang="en-US" dirty="0" smtClean="0"/>
          </a:p>
          <a:p>
            <a:r>
              <a:rPr lang="en-US" dirty="0" smtClean="0"/>
              <a:t>Left</a:t>
            </a:r>
          </a:p>
          <a:p>
            <a:r>
              <a:rPr lang="en-US" dirty="0" smtClean="0"/>
              <a:t>Vertical distribution of chlorophyll </a:t>
            </a:r>
            <a:r>
              <a:rPr lang="en-US" dirty="0" smtClean="0">
                <a:sym typeface="Wingdings"/>
              </a:rPr>
              <a:t> DCM present</a:t>
            </a:r>
            <a:r>
              <a:rPr lang="en-US" baseline="0" dirty="0" smtClean="0">
                <a:sym typeface="Wingdings"/>
              </a:rPr>
              <a:t> from April to November, obvious </a:t>
            </a:r>
            <a:r>
              <a:rPr lang="en-US" dirty="0" smtClean="0">
                <a:sym typeface="Wingdings"/>
              </a:rPr>
              <a:t>seasonal</a:t>
            </a:r>
            <a:r>
              <a:rPr lang="en-US" baseline="0" dirty="0" smtClean="0">
                <a:sym typeface="Wingdings"/>
              </a:rPr>
              <a:t> variability of its depth (triangles), DCM thickness (few tenths of meters in July-August), its core observed between 70 and 150m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DCM thickness ~ 70% of the max value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Right</a:t>
            </a:r>
          </a:p>
          <a:p>
            <a:r>
              <a:rPr lang="en-US" baseline="0" dirty="0" err="1" smtClean="0">
                <a:sym typeface="Wingdings"/>
              </a:rPr>
              <a:t>Phyto</a:t>
            </a:r>
            <a:r>
              <a:rPr lang="en-US" baseline="0" dirty="0" smtClean="0">
                <a:sym typeface="Wingdings"/>
              </a:rPr>
              <a:t> horizontal distribution affected by general circulation patterns </a:t>
            </a:r>
            <a:r>
              <a:rPr lang="en-US" dirty="0" smtClean="0">
                <a:sym typeface="Wingdings"/>
              </a:rPr>
              <a:t> chlorophyll patch</a:t>
            </a:r>
            <a:r>
              <a:rPr lang="en-US" baseline="0" dirty="0" smtClean="0">
                <a:sym typeface="Wingdings"/>
              </a:rPr>
              <a:t> trapped in anticyclonic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0D79-9F44-1C46-A92B-40298C57CC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9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throughout the study period there was </a:t>
            </a:r>
            <a:r>
              <a:rPr lang="en-US" dirty="0" smtClean="0"/>
              <a:t>Migration</a:t>
            </a:r>
            <a:r>
              <a:rPr lang="en-US" baseline="0" dirty="0" smtClean="0"/>
              <a:t> activity between 50-350m</a:t>
            </a:r>
          </a:p>
          <a:p>
            <a:r>
              <a:rPr lang="en-US" baseline="0" dirty="0" smtClean="0"/>
              <a:t>Non migrating organisms observed at 450m form a deep scattering layer</a:t>
            </a:r>
          </a:p>
          <a:p>
            <a:r>
              <a:rPr lang="en-US" baseline="0" dirty="0" smtClean="0"/>
              <a:t>Migration depth changes seasonally </a:t>
            </a:r>
            <a:r>
              <a:rPr lang="en-US" dirty="0" smtClean="0">
                <a:sym typeface="Wingdings"/>
              </a:rPr>
              <a:t> deeper in summer, shallower in winter and seem to follow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Chl</a:t>
            </a:r>
            <a:endParaRPr lang="en-US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ym typeface="Wingdings"/>
              </a:rPr>
              <a:t>Migration depth changes monthly  effect of moonlight  </a:t>
            </a:r>
            <a:r>
              <a:rPr lang="en-US" dirty="0" smtClean="0"/>
              <a:t>During full moon they</a:t>
            </a:r>
            <a:r>
              <a:rPr lang="en-US" baseline="0" dirty="0" smtClean="0"/>
              <a:t> stay deeper ~50m than usual</a:t>
            </a:r>
            <a:endParaRPr lang="en-US" dirty="0" smtClean="0"/>
          </a:p>
          <a:p>
            <a:endParaRPr lang="en-US" dirty="0" smtClean="0">
              <a:sym typeface="Wingdings"/>
            </a:endParaRPr>
          </a:p>
          <a:p>
            <a:r>
              <a:rPr lang="en-US" dirty="0" smtClean="0"/>
              <a:t>Right</a:t>
            </a:r>
          </a:p>
          <a:p>
            <a:r>
              <a:rPr lang="en-US" dirty="0" smtClean="0"/>
              <a:t>Three</a:t>
            </a:r>
            <a:r>
              <a:rPr lang="en-US" baseline="0" dirty="0" smtClean="0"/>
              <a:t> migrating groups distinguished</a:t>
            </a:r>
          </a:p>
          <a:p>
            <a:r>
              <a:rPr lang="en-US" baseline="0" dirty="0" smtClean="0"/>
              <a:t>1st </a:t>
            </a:r>
            <a:r>
              <a:rPr lang="en-US" dirty="0" smtClean="0">
                <a:sym typeface="Wingdings"/>
              </a:rPr>
              <a:t> from deep scattering layer (450m)</a:t>
            </a:r>
            <a:r>
              <a:rPr lang="en-US" baseline="0" dirty="0" smtClean="0">
                <a:sym typeface="Wingdings"/>
              </a:rPr>
              <a:t> to the depth of DCM core (~100m)</a:t>
            </a:r>
          </a:p>
          <a:p>
            <a:r>
              <a:rPr lang="en-US" baseline="0" dirty="0" smtClean="0">
                <a:sym typeface="Wingdings"/>
              </a:rPr>
              <a:t>2</a:t>
            </a:r>
            <a:r>
              <a:rPr lang="en-US" baseline="30000" dirty="0" smtClean="0">
                <a:sym typeface="Wingdings"/>
              </a:rPr>
              <a:t>nd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from deep scattering</a:t>
            </a:r>
            <a:r>
              <a:rPr lang="en-US" baseline="0" dirty="0" smtClean="0">
                <a:sym typeface="Wingdings"/>
              </a:rPr>
              <a:t> layer (</a:t>
            </a:r>
            <a:r>
              <a:rPr lang="en-US" dirty="0" smtClean="0">
                <a:sym typeface="Wingdings"/>
              </a:rPr>
              <a:t>450m) to the base of the photic zone (200m)</a:t>
            </a:r>
          </a:p>
          <a:p>
            <a:r>
              <a:rPr lang="en-US" dirty="0" smtClean="0">
                <a:sym typeface="Wingdings"/>
              </a:rPr>
              <a:t>3</a:t>
            </a:r>
            <a:r>
              <a:rPr lang="en-US" baseline="30000" dirty="0" smtClean="0">
                <a:sym typeface="Wingdings"/>
              </a:rPr>
              <a:t>rd</a:t>
            </a:r>
            <a:r>
              <a:rPr lang="en-US" dirty="0" smtClean="0">
                <a:sym typeface="Wingdings"/>
              </a:rPr>
              <a:t>  from the base of the photic zone (200m) to</a:t>
            </a:r>
            <a:r>
              <a:rPr lang="en-US" baseline="0" dirty="0" smtClean="0">
                <a:sym typeface="Wingdings"/>
              </a:rPr>
              <a:t> the depth of DCM core (~100m)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1 group of deep residents which don’t seem to migrate.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0D79-9F44-1C46-A92B-40298C57CC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36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</a:t>
            </a:r>
          </a:p>
          <a:p>
            <a:r>
              <a:rPr lang="en-US" dirty="0" smtClean="0"/>
              <a:t>Migration velocity changes seasonally and monthly</a:t>
            </a:r>
          </a:p>
          <a:p>
            <a:r>
              <a:rPr lang="en-US" dirty="0" smtClean="0"/>
              <a:t>Zooplankton</a:t>
            </a:r>
            <a:r>
              <a:rPr lang="en-US" baseline="0" dirty="0" smtClean="0"/>
              <a:t> does not migrate at constant speed </a:t>
            </a:r>
            <a:endParaRPr lang="en-US" dirty="0" smtClean="0"/>
          </a:p>
          <a:p>
            <a:r>
              <a:rPr lang="en-US" baseline="0" dirty="0" smtClean="0"/>
              <a:t>Motion upwards is more diffusive at the feeding layer compared to motion downwards </a:t>
            </a:r>
            <a:r>
              <a:rPr lang="en-US" dirty="0" smtClean="0">
                <a:sym typeface="Wingdings"/>
              </a:rPr>
              <a:t> feeding activity</a:t>
            </a:r>
          </a:p>
          <a:p>
            <a:r>
              <a:rPr lang="en-US" dirty="0" smtClean="0">
                <a:sym typeface="Wingdings"/>
              </a:rPr>
              <a:t>Last</a:t>
            </a:r>
            <a:r>
              <a:rPr lang="en-US" baseline="0" dirty="0" smtClean="0">
                <a:sym typeface="Wingdings"/>
              </a:rPr>
              <a:t> deployment very small bin size </a:t>
            </a:r>
            <a:r>
              <a:rPr lang="en-US" dirty="0" smtClean="0">
                <a:sym typeface="Wingdings"/>
              </a:rPr>
              <a:t> (+) better resolution</a:t>
            </a:r>
            <a:r>
              <a:rPr lang="en-US" baseline="0" dirty="0" smtClean="0">
                <a:sym typeface="Wingdings"/>
              </a:rPr>
              <a:t> of groups (-) n</a:t>
            </a:r>
            <a:r>
              <a:rPr lang="en-US" dirty="0" smtClean="0">
                <a:sym typeface="Wingdings"/>
              </a:rPr>
              <a:t>oisy velocities 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Right</a:t>
            </a:r>
          </a:p>
          <a:p>
            <a:r>
              <a:rPr lang="en-US" dirty="0" smtClean="0">
                <a:sym typeface="Wingdings"/>
              </a:rPr>
              <a:t>Hour of migration follows </a:t>
            </a:r>
            <a:r>
              <a:rPr lang="en-US" baseline="0" dirty="0" smtClean="0">
                <a:sym typeface="Wingdings"/>
              </a:rPr>
              <a:t>sunrise-sunset time </a:t>
            </a:r>
            <a:r>
              <a:rPr lang="en-US" dirty="0" smtClean="0">
                <a:sym typeface="Wingdings"/>
              </a:rPr>
              <a:t> seasonal</a:t>
            </a:r>
            <a:r>
              <a:rPr lang="en-US" baseline="0" dirty="0" smtClean="0">
                <a:sym typeface="Wingdings"/>
              </a:rPr>
              <a:t> change of feeding period </a:t>
            </a:r>
          </a:p>
          <a:p>
            <a:r>
              <a:rPr lang="en-US" baseline="0" dirty="0" smtClean="0">
                <a:sym typeface="Wingdings"/>
              </a:rPr>
              <a:t>2 hours is the activity either going up or down</a:t>
            </a:r>
          </a:p>
          <a:p>
            <a:r>
              <a:rPr lang="en-US" baseline="0" dirty="0" smtClean="0">
                <a:sym typeface="Wingdings"/>
              </a:rPr>
              <a:t>Down movement is symmetrical around the sunrise </a:t>
            </a:r>
            <a:r>
              <a:rPr lang="en-US" baseline="0" dirty="0" err="1" smtClean="0">
                <a:sym typeface="Wingdings"/>
              </a:rPr>
              <a:t>ie</a:t>
            </a:r>
            <a:r>
              <a:rPr lang="en-US" baseline="0" dirty="0" smtClean="0">
                <a:sym typeface="Wingdings"/>
              </a:rPr>
              <a:t> it starts 1 hour before and finishes one hour after sunrise. </a:t>
            </a:r>
          </a:p>
          <a:p>
            <a:r>
              <a:rPr lang="en-US" baseline="0" dirty="0" smtClean="0">
                <a:sym typeface="Wingdings"/>
              </a:rPr>
              <a:t>Upwards movement starts after the sun has set </a:t>
            </a:r>
          </a:p>
          <a:p>
            <a:r>
              <a:rPr lang="en-US" baseline="0" dirty="0" smtClean="0">
                <a:sym typeface="Wingdings"/>
              </a:rPr>
              <a:t>When feeding time is limited speed increases – when feeding time is more speed drops – although the amount of food available seems also to play a role </a:t>
            </a:r>
          </a:p>
          <a:p>
            <a:endParaRPr lang="en-US" baseline="0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Motion downwards is faster by ~1cm/s compared to motion upwards </a:t>
            </a:r>
            <a:r>
              <a:rPr lang="en-US" dirty="0" smtClean="0">
                <a:sym typeface="Wingdings"/>
              </a:rPr>
              <a:t> gravity effect</a:t>
            </a:r>
            <a:endParaRPr lang="en-US" baseline="0" dirty="0" smtClean="0"/>
          </a:p>
          <a:p>
            <a:endParaRPr lang="en-US" baseline="0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0D79-9F44-1C46-A92B-40298C57CC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</a:t>
            </a:r>
          </a:p>
          <a:p>
            <a:r>
              <a:rPr lang="en-US" dirty="0" smtClean="0"/>
              <a:t>Largest</a:t>
            </a:r>
            <a:r>
              <a:rPr lang="en-US" baseline="0" dirty="0" smtClean="0"/>
              <a:t> migration velocity at between 250 and 300m</a:t>
            </a:r>
          </a:p>
          <a:p>
            <a:r>
              <a:rPr lang="en-US" baseline="0" dirty="0" smtClean="0"/>
              <a:t>Largest burst speeds 8cm/s</a:t>
            </a:r>
          </a:p>
          <a:p>
            <a:r>
              <a:rPr lang="en-US" baseline="0" dirty="0" smtClean="0"/>
              <a:t>Low velocity at the base of the photic zone (200m) </a:t>
            </a:r>
            <a:r>
              <a:rPr lang="en-US" dirty="0" smtClean="0">
                <a:sym typeface="Wingdings"/>
              </a:rPr>
              <a:t> the 2</a:t>
            </a:r>
            <a:r>
              <a:rPr lang="en-US" baseline="30000" dirty="0" smtClean="0">
                <a:sym typeface="Wingdings"/>
              </a:rPr>
              <a:t>nd</a:t>
            </a:r>
            <a:r>
              <a:rPr lang="en-US" dirty="0" smtClean="0">
                <a:sym typeface="Wingdings"/>
              </a:rPr>
              <a:t> migrating group</a:t>
            </a:r>
          </a:p>
          <a:p>
            <a:r>
              <a:rPr lang="en-US" baseline="0" dirty="0" smtClean="0">
                <a:sym typeface="Wingdings"/>
              </a:rPr>
              <a:t>Underestimation of migration velocity during the 2</a:t>
            </a:r>
            <a:r>
              <a:rPr lang="en-US" baseline="30000" dirty="0" smtClean="0">
                <a:sym typeface="Wingdings"/>
              </a:rPr>
              <a:t>nd</a:t>
            </a:r>
            <a:r>
              <a:rPr lang="en-US" baseline="0" dirty="0" smtClean="0">
                <a:sym typeface="Wingdings"/>
              </a:rPr>
              <a:t> deployment </a:t>
            </a:r>
            <a:r>
              <a:rPr lang="en-US" dirty="0" smtClean="0">
                <a:sym typeface="Wingdings"/>
              </a:rPr>
              <a:t> low sampling rate (1h) </a:t>
            </a:r>
          </a:p>
          <a:p>
            <a:r>
              <a:rPr lang="en-US" baseline="0" dirty="0" smtClean="0">
                <a:sym typeface="Wingdings"/>
              </a:rPr>
              <a:t>The bin size does not seem to affect 12, 16, 20, 10m in contrast with the frequency all are ½ </a:t>
            </a:r>
            <a:r>
              <a:rPr lang="en-US" baseline="0" dirty="0" err="1" smtClean="0">
                <a:sym typeface="Wingdings"/>
              </a:rPr>
              <a:t>hr</a:t>
            </a:r>
            <a:r>
              <a:rPr lang="en-US" baseline="0" dirty="0" smtClean="0">
                <a:sym typeface="Wingdings"/>
              </a:rPr>
              <a:t> except the second which is 1h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Right</a:t>
            </a:r>
          </a:p>
          <a:p>
            <a:r>
              <a:rPr lang="en-US" baseline="0" dirty="0" smtClean="0">
                <a:sym typeface="Wingdings"/>
              </a:rPr>
              <a:t>Seasonal variation of motion downwards between 250 and 350m </a:t>
            </a:r>
            <a:r>
              <a:rPr lang="en-US" dirty="0" smtClean="0">
                <a:sym typeface="Wingdings"/>
              </a:rPr>
              <a:t> ?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Seasonal variation of motion upwards between 150 and 200m </a:t>
            </a:r>
            <a:r>
              <a:rPr lang="en-US" dirty="0" smtClean="0">
                <a:sym typeface="Wingdings"/>
              </a:rPr>
              <a:t> ?</a:t>
            </a:r>
            <a:endParaRPr lang="en-US" baseline="0" dirty="0" smtClean="0"/>
          </a:p>
          <a:p>
            <a:r>
              <a:rPr lang="en-US" dirty="0" smtClean="0"/>
              <a:t>In summer when the night</a:t>
            </a:r>
            <a:r>
              <a:rPr lang="en-US" baseline="0" dirty="0" smtClean="0"/>
              <a:t> is shorter downwards velocity increases below 200-250 where in winter when it has more time it slows down – ERNERGETICS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summer the upward velocity drops above 200m due to exploitation of food (DCM) while in Spring when food is at the surface layer it maintains relatively higher speeds</a:t>
            </a:r>
          </a:p>
          <a:p>
            <a:r>
              <a:rPr lang="en-US" baseline="0" dirty="0" smtClean="0"/>
              <a:t>The apparent slow down at 200m in the upward movement is due to the group B residing at that depth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0D79-9F44-1C46-A92B-40298C57CC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2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Sky overcast, strong wind,</a:t>
            </a:r>
            <a:r>
              <a:rPr lang="en-US" baseline="0" dirty="0" smtClean="0"/>
              <a:t> low temperature</a:t>
            </a:r>
            <a:endParaRPr lang="en-US" dirty="0" smtClean="0"/>
          </a:p>
          <a:p>
            <a:r>
              <a:rPr lang="en-US" dirty="0" smtClean="0"/>
              <a:t>Zooplankton</a:t>
            </a:r>
            <a:r>
              <a:rPr lang="en-US" baseline="0" dirty="0" smtClean="0"/>
              <a:t> still migrated </a:t>
            </a:r>
          </a:p>
          <a:p>
            <a:pPr marL="171450" indent="-1714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at lower speed </a:t>
            </a:r>
          </a:p>
          <a:p>
            <a:pPr marL="171450" indent="-1714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weak</a:t>
            </a:r>
            <a:r>
              <a:rPr lang="en-US" baseline="0" dirty="0" smtClean="0">
                <a:sym typeface="Wingdings"/>
              </a:rPr>
              <a:t> daily migration diffuse </a:t>
            </a:r>
            <a:r>
              <a:rPr lang="en-US" baseline="0" dirty="0" err="1" smtClean="0">
                <a:sym typeface="Wingdings"/>
              </a:rPr>
              <a:t>colour</a:t>
            </a:r>
            <a:r>
              <a:rPr lang="en-US" baseline="0" dirty="0" smtClean="0">
                <a:sym typeface="Wingdings"/>
              </a:rPr>
              <a:t> (yellow)</a:t>
            </a:r>
          </a:p>
          <a:p>
            <a:pPr marL="171450" indent="-1714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deep scattering uplifted – a biological surface</a:t>
            </a:r>
            <a:r>
              <a:rPr lang="en-US" baseline="0" dirty="0" smtClean="0">
                <a:sym typeface="Wingdings"/>
              </a:rPr>
              <a:t> signal that has propagated to 400m </a:t>
            </a:r>
            <a:endParaRPr lang="en-US" dirty="0" smtClean="0">
              <a:sym typeface="Wingdings"/>
            </a:endParaRPr>
          </a:p>
          <a:p>
            <a:pPr marL="171450" indent="-1714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deep</a:t>
            </a:r>
            <a:r>
              <a:rPr lang="en-US" baseline="0" dirty="0" smtClean="0">
                <a:sym typeface="Wingdings"/>
              </a:rPr>
              <a:t> scattering layer large daily vertical displacement </a:t>
            </a:r>
            <a:r>
              <a:rPr lang="en-US" dirty="0" smtClean="0">
                <a:sym typeface="Wingdings"/>
              </a:rPr>
              <a:t>lasted for one</a:t>
            </a:r>
            <a:r>
              <a:rPr lang="en-US" baseline="0" dirty="0" smtClean="0">
                <a:sym typeface="Wingdings"/>
              </a:rPr>
              <a:t> month (a long period after the events)</a:t>
            </a:r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There seems to be a memory in the system in the case of the deep residents </a:t>
            </a:r>
            <a:r>
              <a:rPr lang="en-US" baseline="0" dirty="0" err="1" smtClean="0">
                <a:sym typeface="Wingdings"/>
              </a:rPr>
              <a:t>ie</a:t>
            </a:r>
            <a:r>
              <a:rPr lang="en-US" baseline="0" dirty="0" smtClean="0">
                <a:sym typeface="Wingdings"/>
              </a:rPr>
              <a:t>. When the extreme event hits the deep, zooplankton adopts quickly ~5d. Then a second event hits so the zoo is likely to expect a third one and keeps the “bad weather” behavior. </a:t>
            </a:r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In contrast the migrating ones as soon as the event passes they continue the “</a:t>
            </a:r>
            <a:r>
              <a:rPr lang="en-US" baseline="0" dirty="0" err="1" smtClean="0">
                <a:sym typeface="Wingdings"/>
              </a:rPr>
              <a:t>buisness</a:t>
            </a:r>
            <a:r>
              <a:rPr lang="en-US" baseline="0" dirty="0" smtClean="0">
                <a:sym typeface="Wingdings"/>
              </a:rPr>
              <a:t> as usual” behavior.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80D79-9F44-1C46-A92B-40298C57CC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6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914257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33" y="6356350"/>
            <a:ext cx="2929467" cy="365125"/>
          </a:xfrm>
          <a:prstGeom prst="rect">
            <a:avLst/>
          </a:prstGeom>
        </p:spPr>
        <p:txBody>
          <a:bodyPr/>
          <a:lstStyle/>
          <a:p>
            <a:fld id="{E0599876-4071-B04E-8C2C-273B38E27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41728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33" y="6356350"/>
            <a:ext cx="2929467" cy="365125"/>
          </a:xfrm>
          <a:prstGeom prst="rect">
            <a:avLst/>
          </a:prstGeom>
        </p:spPr>
        <p:txBody>
          <a:bodyPr/>
          <a:lstStyle/>
          <a:p>
            <a:fld id="{E0599876-4071-B04E-8C2C-273B38E27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651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7707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4212894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751158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24976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819136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24333" y="6356350"/>
            <a:ext cx="2929467" cy="365125"/>
          </a:xfrm>
          <a:prstGeom prst="rect">
            <a:avLst/>
          </a:prstGeom>
        </p:spPr>
        <p:txBody>
          <a:bodyPr/>
          <a:lstStyle/>
          <a:p>
            <a:fld id="{E0599876-4071-B04E-8C2C-273B38E27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9157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24333" y="6356350"/>
            <a:ext cx="2929467" cy="365125"/>
          </a:xfrm>
          <a:prstGeom prst="rect">
            <a:avLst/>
          </a:prstGeom>
        </p:spPr>
        <p:txBody>
          <a:bodyPr/>
          <a:lstStyle/>
          <a:p>
            <a:fld id="{E0599876-4071-B04E-8C2C-273B38E27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0132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24333" y="6356350"/>
            <a:ext cx="2929467" cy="365125"/>
          </a:xfrm>
          <a:prstGeom prst="rect">
            <a:avLst/>
          </a:prstGeom>
        </p:spPr>
        <p:txBody>
          <a:bodyPr/>
          <a:lstStyle/>
          <a:p>
            <a:fld id="{E0599876-4071-B04E-8C2C-273B38E27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0517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41132" y="6371167"/>
            <a:ext cx="595206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24333" y="6356350"/>
            <a:ext cx="2929467" cy="365125"/>
          </a:xfrm>
          <a:prstGeom prst="rect">
            <a:avLst/>
          </a:prstGeom>
        </p:spPr>
        <p:txBody>
          <a:bodyPr/>
          <a:lstStyle/>
          <a:p>
            <a:fld id="{E0599876-4071-B04E-8C2C-273B38E27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954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 descr="hcmr-LOGO-version-01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13" y="28223"/>
            <a:ext cx="904779" cy="804333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318936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OceanSITES</a:t>
            </a:r>
            <a:r>
              <a:rPr lang="en-US" dirty="0" smtClean="0"/>
              <a:t> 2016: 11th Steering Committee, 25 - 29 April 2016, NOC Southampton, UK </a:t>
            </a:r>
          </a:p>
        </p:txBody>
      </p:sp>
    </p:spTree>
    <p:extLst>
      <p:ext uri="{BB962C8B-B14F-4D97-AF65-F5344CB8AC3E}">
        <p14:creationId xmlns:p14="http://schemas.microsoft.com/office/powerpoint/2010/main" val="86238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slow">
    <p:push dir="u"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45067"/>
            <a:ext cx="9144000" cy="227753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ADCP observations of migration patterns of zooplankton in the Cretan </a:t>
            </a:r>
            <a:r>
              <a:rPr lang="en-US" b="1" dirty="0" smtClean="0"/>
              <a:t>Sea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6600" y="3547533"/>
            <a:ext cx="10718800" cy="1837267"/>
          </a:xfrm>
        </p:spPr>
        <p:txBody>
          <a:bodyPr>
            <a:normAutofit fontScale="92500"/>
          </a:bodyPr>
          <a:lstStyle/>
          <a:p>
            <a:pPr algn="l">
              <a:lnSpc>
                <a:spcPct val="150000"/>
              </a:lnSpc>
            </a:pPr>
            <a:r>
              <a:rPr lang="en-US" sz="4000" i="1" baseline="30000" dirty="0" smtClean="0"/>
              <a:t>E. </a:t>
            </a:r>
            <a:r>
              <a:rPr lang="en-US" sz="4000" i="1" baseline="30000" dirty="0" err="1" smtClean="0"/>
              <a:t>Potiris</a:t>
            </a:r>
            <a:r>
              <a:rPr lang="en-US" sz="4000" i="1" baseline="30000" dirty="0" smtClean="0"/>
              <a:t>, C. Frangoulis, M. </a:t>
            </a:r>
            <a:r>
              <a:rPr lang="en-US" sz="4000" i="1" baseline="30000" dirty="0" err="1" smtClean="0"/>
              <a:t>Ntoumas</a:t>
            </a:r>
            <a:r>
              <a:rPr lang="en-US" sz="4000" i="1" baseline="30000" dirty="0" smtClean="0"/>
              <a:t>, M. </a:t>
            </a:r>
            <a:r>
              <a:rPr lang="en-US" sz="4000" i="1" baseline="30000" dirty="0" err="1" smtClean="0"/>
              <a:t>Pettas</a:t>
            </a:r>
            <a:r>
              <a:rPr lang="en-US" sz="4000" i="1" baseline="30000" dirty="0"/>
              <a:t>, A. </a:t>
            </a:r>
            <a:r>
              <a:rPr lang="en-US" sz="4000" i="1" baseline="30000" dirty="0" err="1"/>
              <a:t>Kalampokis</a:t>
            </a:r>
            <a:r>
              <a:rPr lang="en-US" sz="4000" i="1" baseline="30000" dirty="0"/>
              <a:t> </a:t>
            </a:r>
            <a:r>
              <a:rPr lang="en-US" sz="4000" i="1" baseline="30000" dirty="0" smtClean="0"/>
              <a:t>and </a:t>
            </a:r>
            <a:r>
              <a:rPr lang="en-US" sz="4000" b="1" i="1" u="sng" baseline="30000" dirty="0"/>
              <a:t>G. </a:t>
            </a:r>
            <a:r>
              <a:rPr lang="en-US" sz="4000" b="1" i="1" u="sng" baseline="30000" dirty="0" err="1" smtClean="0"/>
              <a:t>Petihakis</a:t>
            </a:r>
            <a:endParaRPr lang="en-US" sz="4000" b="1" i="1" u="sng" baseline="30000" dirty="0" smtClean="0"/>
          </a:p>
          <a:p>
            <a:endParaRPr lang="en-US" sz="3200" baseline="30000" dirty="0" smtClean="0"/>
          </a:p>
          <a:p>
            <a:r>
              <a:rPr lang="en-US" sz="3200" b="1" baseline="30000" dirty="0" smtClean="0"/>
              <a:t>Institute </a:t>
            </a:r>
            <a:r>
              <a:rPr lang="en-US" sz="3200" b="1" baseline="30000" dirty="0"/>
              <a:t>of Oceanography, Hellenic Centre for Marine Research, </a:t>
            </a:r>
            <a:r>
              <a:rPr lang="en-US" sz="3200" b="1" baseline="30000" dirty="0" err="1"/>
              <a:t>Gournes</a:t>
            </a:r>
            <a:r>
              <a:rPr lang="en-US" sz="3200" b="1" baseline="30000" dirty="0"/>
              <a:t> </a:t>
            </a:r>
            <a:r>
              <a:rPr lang="en-US" sz="3200" b="1" baseline="30000" dirty="0" err="1"/>
              <a:t>Pediados</a:t>
            </a:r>
            <a:r>
              <a:rPr lang="en-US" sz="3200" b="1" baseline="30000" dirty="0"/>
              <a:t>, Iraklion, Crete, Greece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921933" y="5840568"/>
            <a:ext cx="833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OceanSITES</a:t>
            </a:r>
            <a:r>
              <a:rPr lang="en-US" dirty="0"/>
              <a:t> 2016: 11th Steering Committee, 25 - 29 April 2016, NOC Southampton, UK </a:t>
            </a:r>
          </a:p>
        </p:txBody>
      </p:sp>
    </p:spTree>
    <p:extLst>
      <p:ext uri="{BB962C8B-B14F-4D97-AF65-F5344CB8AC3E}">
        <p14:creationId xmlns:p14="http://schemas.microsoft.com/office/powerpoint/2010/main" val="195908075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99"/>
            <a:ext cx="5714888" cy="510720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25" y="957634"/>
            <a:ext cx="6480423" cy="5413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267" y="801368"/>
            <a:ext cx="4864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Vertical velocity distribution at: 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sunrise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                  &amp;                  sunset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45203" y="612935"/>
            <a:ext cx="226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Seasonal vertical velocity distribution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0797" y="101601"/>
            <a:ext cx="5594469" cy="696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Migration patterns cont..</a:t>
            </a:r>
            <a:endParaRPr lang="en-US" sz="4000" dirty="0"/>
          </a:p>
        </p:txBody>
      </p:sp>
      <p:sp>
        <p:nvSpPr>
          <p:cNvPr id="3" name="Oval 2"/>
          <p:cNvSpPr/>
          <p:nvPr/>
        </p:nvSpPr>
        <p:spPr>
          <a:xfrm>
            <a:off x="931332" y="5588003"/>
            <a:ext cx="270933" cy="3048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31332" y="4478870"/>
            <a:ext cx="270933" cy="3048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66798" y="3530603"/>
            <a:ext cx="270933" cy="3048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31331" y="2429936"/>
            <a:ext cx="270933" cy="3048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518462" y="5791200"/>
            <a:ext cx="218138" cy="38946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07941" y="2353733"/>
            <a:ext cx="270933" cy="152400"/>
          </a:xfrm>
          <a:prstGeom prst="ellipse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48664" y="4402670"/>
            <a:ext cx="270933" cy="152400"/>
          </a:xfrm>
          <a:prstGeom prst="ellipse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48664" y="5503344"/>
            <a:ext cx="270933" cy="152400"/>
          </a:xfrm>
          <a:prstGeom prst="ellipse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09171" y="1366418"/>
            <a:ext cx="2076029" cy="128703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869680" y="4683760"/>
            <a:ext cx="1178560" cy="904244"/>
          </a:xfrm>
          <a:prstGeom prst="ellipse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741920" y="1627293"/>
            <a:ext cx="1225215" cy="1398879"/>
            <a:chOff x="7741920" y="1627293"/>
            <a:chExt cx="1225215" cy="1398879"/>
          </a:xfrm>
        </p:grpSpPr>
        <p:sp>
          <p:nvSpPr>
            <p:cNvPr id="20" name="Up Arrow 19"/>
            <p:cNvSpPr/>
            <p:nvPr/>
          </p:nvSpPr>
          <p:spPr>
            <a:xfrm>
              <a:off x="7741920" y="1627293"/>
              <a:ext cx="213360" cy="999067"/>
            </a:xfrm>
            <a:prstGeom prst="up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41920" y="2656840"/>
              <a:ext cx="1225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Short night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946432" y="2353733"/>
            <a:ext cx="1172116" cy="1377051"/>
            <a:chOff x="6946432" y="2353733"/>
            <a:chExt cx="1172116" cy="1377051"/>
          </a:xfrm>
        </p:grpSpPr>
        <p:sp>
          <p:nvSpPr>
            <p:cNvPr id="21" name="Up Arrow 20"/>
            <p:cNvSpPr/>
            <p:nvPr/>
          </p:nvSpPr>
          <p:spPr>
            <a:xfrm>
              <a:off x="7345680" y="2353733"/>
              <a:ext cx="213360" cy="999067"/>
            </a:xfrm>
            <a:prstGeom prst="up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46432" y="3361452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Long night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228665" y="3697398"/>
            <a:ext cx="1419980" cy="1354664"/>
            <a:chOff x="8228665" y="3697398"/>
            <a:chExt cx="1419980" cy="1354664"/>
          </a:xfrm>
        </p:grpSpPr>
        <p:sp>
          <p:nvSpPr>
            <p:cNvPr id="22" name="Up Arrow 21"/>
            <p:cNvSpPr/>
            <p:nvPr/>
          </p:nvSpPr>
          <p:spPr>
            <a:xfrm flipH="1" flipV="1">
              <a:off x="8869680" y="4058078"/>
              <a:ext cx="182880" cy="993984"/>
            </a:xfrm>
            <a:prstGeom prst="up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28665" y="3697398"/>
              <a:ext cx="1419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Food at </a:t>
              </a:r>
              <a:r>
                <a:rPr lang="en-US" dirty="0" smtClean="0">
                  <a:solidFill>
                    <a:srgbClr val="FF0000"/>
                  </a:solidFill>
                </a:rPr>
                <a:t>deep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067278" y="4092796"/>
            <a:ext cx="1662534" cy="1302164"/>
            <a:chOff x="9067278" y="4092796"/>
            <a:chExt cx="1662534" cy="1302164"/>
          </a:xfrm>
        </p:grpSpPr>
        <p:sp>
          <p:nvSpPr>
            <p:cNvPr id="23" name="Up Arrow 22"/>
            <p:cNvSpPr/>
            <p:nvPr/>
          </p:nvSpPr>
          <p:spPr>
            <a:xfrm flipV="1">
              <a:off x="9453880" y="4478870"/>
              <a:ext cx="213360" cy="916090"/>
            </a:xfrm>
            <a:prstGeom prst="up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067278" y="4092796"/>
              <a:ext cx="1662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Food at shallow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352019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1" grpId="0" animBg="1"/>
      <p:bldP spid="12" grpId="0" animBg="1"/>
      <p:bldP spid="13" grpId="0" animBg="1"/>
      <p:bldP spid="5" grpId="0" animBg="1"/>
      <p:bldP spid="15" grpId="1" animBg="1"/>
      <p:bldP spid="16" grpId="1" animBg="1"/>
      <p:bldP spid="17" grpId="1" animBg="1"/>
      <p:bldP spid="18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4" y="1325563"/>
            <a:ext cx="10332378" cy="506092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907366" y="913896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Effect of an extreme meteorological event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0339" y="2900363"/>
            <a:ext cx="300036" cy="714375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00339" y="1814809"/>
            <a:ext cx="300036" cy="714375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00339" y="4018756"/>
            <a:ext cx="300036" cy="714375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00339" y="5113335"/>
            <a:ext cx="300036" cy="714375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69527" y="2900363"/>
            <a:ext cx="342900" cy="714375"/>
          </a:xfrm>
          <a:prstGeom prst="rect">
            <a:avLst/>
          </a:prstGeom>
          <a:solidFill>
            <a:schemeClr val="accent2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69527" y="1814809"/>
            <a:ext cx="342900" cy="714375"/>
          </a:xfrm>
          <a:prstGeom prst="rect">
            <a:avLst/>
          </a:prstGeom>
          <a:solidFill>
            <a:schemeClr val="accent2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69527" y="4018756"/>
            <a:ext cx="342900" cy="714375"/>
          </a:xfrm>
          <a:prstGeom prst="rect">
            <a:avLst/>
          </a:prstGeom>
          <a:solidFill>
            <a:schemeClr val="accent2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71991" y="5113335"/>
            <a:ext cx="342900" cy="714375"/>
          </a:xfrm>
          <a:prstGeom prst="rect">
            <a:avLst/>
          </a:prstGeom>
          <a:solidFill>
            <a:schemeClr val="accent2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694026" y="2200275"/>
            <a:ext cx="564273" cy="3627435"/>
          </a:xfrm>
          <a:prstGeom prst="rect">
            <a:avLst/>
          </a:prstGeom>
          <a:solidFill>
            <a:schemeClr val="accent2">
              <a:alpha val="23000"/>
            </a:scheme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072438" y="2200275"/>
            <a:ext cx="471487" cy="362743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60797" y="101601"/>
            <a:ext cx="5594469" cy="696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Migration patterns cont..</a:t>
            </a:r>
            <a:endParaRPr lang="en-US" sz="4000" dirty="0"/>
          </a:p>
        </p:txBody>
      </p:sp>
      <p:cxnSp>
        <p:nvCxnSpPr>
          <p:cNvPr id="19" name="Elbow Connector 18"/>
          <p:cNvCxnSpPr/>
          <p:nvPr/>
        </p:nvCxnSpPr>
        <p:spPr>
          <a:xfrm flipV="1">
            <a:off x="7589521" y="4307843"/>
            <a:ext cx="2113279" cy="425290"/>
          </a:xfrm>
          <a:prstGeom prst="bentConnector3">
            <a:avLst>
              <a:gd name="adj1" fmla="val 34615"/>
            </a:avLst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403166" y="2336801"/>
            <a:ext cx="1106594" cy="212344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ket 26"/>
          <p:cNvSpPr/>
          <p:nvPr/>
        </p:nvSpPr>
        <p:spPr>
          <a:xfrm rot="16200000">
            <a:off x="9406813" y="3812459"/>
            <a:ext cx="193040" cy="2382363"/>
          </a:xfrm>
          <a:prstGeom prst="rightBracket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974697" y="4990068"/>
            <a:ext cx="107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months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693760" y="4072377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Uplift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51738" y="2309298"/>
            <a:ext cx="1214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daily</a:t>
            </a:r>
          </a:p>
          <a:p>
            <a:r>
              <a:rPr lang="en-US" dirty="0" smtClean="0"/>
              <a:t>migration</a:t>
            </a:r>
          </a:p>
        </p:txBody>
      </p:sp>
      <p:sp>
        <p:nvSpPr>
          <p:cNvPr id="31" name="Oval 30"/>
          <p:cNvSpPr/>
          <p:nvPr/>
        </p:nvSpPr>
        <p:spPr>
          <a:xfrm>
            <a:off x="2641600" y="5295900"/>
            <a:ext cx="419100" cy="3683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140241" y="5308600"/>
            <a:ext cx="419100" cy="3683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102141" y="5574660"/>
            <a:ext cx="484339" cy="416560"/>
            <a:chOff x="3102141" y="5574660"/>
            <a:chExt cx="484339" cy="416560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3586480" y="5577840"/>
              <a:ext cx="0" cy="41338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3102141" y="5574660"/>
              <a:ext cx="891" cy="37592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89868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1"/>
      <p:bldP spid="30" grpId="0"/>
      <p:bldP spid="31" grpId="1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5528"/>
            <a:ext cx="10160000" cy="6096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696937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826" y="3548590"/>
            <a:ext cx="2997200" cy="271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202684"/>
            <a:ext cx="5143826" cy="93027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Principle of operation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5982026" y="3244334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Helvetica" charset="0"/>
              </a:rPr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88" y="1265555"/>
            <a:ext cx="4456550" cy="2046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5534" y="667822"/>
            <a:ext cx="556859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Sound pulses are transmitted from the transducer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Scatterers inside the water reflect the sound pulse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The time delay of the transmitted pulse correspond to a certain distance from the transducer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The energy of the reflected signal can be used to estimate the amount of scatterers at a certain distance from the transducer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725" y="3586690"/>
            <a:ext cx="3073400" cy="2641600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>
          <a:xfrm rot="16200000" flipH="1">
            <a:off x="2003934" y="3944507"/>
            <a:ext cx="1728019" cy="177361"/>
          </a:xfrm>
          <a:prstGeom prst="curvedConnector2">
            <a:avLst/>
          </a:prstGeom>
          <a:ln w="28575" cmpd="sng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7" idx="3"/>
            <a:endCxn id="10" idx="1"/>
          </p:cNvCxnSpPr>
          <p:nvPr/>
        </p:nvCxnSpPr>
        <p:spPr>
          <a:xfrm>
            <a:off x="5982026" y="4907490"/>
            <a:ext cx="1882699" cy="12700"/>
          </a:xfrm>
          <a:prstGeom prst="curvedConnector3">
            <a:avLst>
              <a:gd name="adj1" fmla="val 50000"/>
            </a:avLst>
          </a:prstGeom>
          <a:ln w="2857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" y="4753092"/>
            <a:ext cx="2507994" cy="151329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30291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02656"/>
            <a:ext cx="10905067" cy="10911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br>
              <a:rPr lang="en-US" dirty="0" smtClean="0"/>
            </a:br>
            <a:r>
              <a:rPr lang="en-US" sz="2000" i="1" dirty="0" smtClean="0">
                <a:solidFill>
                  <a:prstClr val="black"/>
                </a:solidFill>
              </a:rPr>
              <a:t/>
            </a:r>
            <a:br>
              <a:rPr lang="en-US" sz="2000" i="1" dirty="0" smtClean="0">
                <a:solidFill>
                  <a:prstClr val="black"/>
                </a:solidFill>
              </a:rPr>
            </a:br>
            <a:r>
              <a:rPr lang="en-US" sz="2000" i="1" dirty="0" err="1">
                <a:solidFill>
                  <a:prstClr val="black"/>
                </a:solidFill>
              </a:rPr>
              <a:t>D</a:t>
            </a:r>
            <a:r>
              <a:rPr lang="en-US" sz="2000" i="1" dirty="0" err="1" smtClean="0">
                <a:solidFill>
                  <a:prstClr val="black"/>
                </a:solidFill>
              </a:rPr>
              <a:t>eines</a:t>
            </a:r>
            <a:r>
              <a:rPr lang="en-US" sz="2000" i="1" dirty="0" smtClean="0">
                <a:solidFill>
                  <a:prstClr val="black"/>
                </a:solidFill>
              </a:rPr>
              <a:t>, </a:t>
            </a:r>
            <a:r>
              <a:rPr lang="en-US" sz="2000" i="1" dirty="0">
                <a:solidFill>
                  <a:prstClr val="black"/>
                </a:solidFill>
              </a:rPr>
              <a:t>K. L.: Backscatter estimation using Broadband acoustic Doppler current profilers, pp. 249–253, IEEE. 1999</a:t>
            </a:r>
            <a:br>
              <a:rPr lang="en-US" sz="2000" i="1" dirty="0">
                <a:solidFill>
                  <a:prstClr val="black"/>
                </a:solidFill>
              </a:rPr>
            </a:b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409700"/>
            <a:ext cx="6642100" cy="4749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0" y="1409700"/>
            <a:ext cx="4203700" cy="4749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7600950" y="2152650"/>
            <a:ext cx="2298700" cy="838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928225" y="2305050"/>
            <a:ext cx="247650" cy="838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971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03" y="110063"/>
            <a:ext cx="4996464" cy="78740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Case study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74" y="2493932"/>
            <a:ext cx="4846886" cy="3877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467"/>
            <a:ext cx="3580474" cy="5622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3" y="881123"/>
            <a:ext cx="3880207" cy="5490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7983" y="495873"/>
            <a:ext cx="3986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Area:</a:t>
            </a:r>
            <a:r>
              <a:rPr lang="en-US" dirty="0" smtClean="0"/>
              <a:t> Cretan Sea (South Aegean)</a:t>
            </a:r>
          </a:p>
          <a:p>
            <a:r>
              <a:rPr lang="en-US" u="sng" dirty="0" smtClean="0"/>
              <a:t>Bottom depth:</a:t>
            </a:r>
            <a:r>
              <a:rPr lang="en-US" dirty="0" smtClean="0"/>
              <a:t> 1500m</a:t>
            </a:r>
          </a:p>
          <a:p>
            <a:endParaRPr lang="en-US" dirty="0" smtClean="0"/>
          </a:p>
          <a:p>
            <a:r>
              <a:rPr lang="en-US" u="sng" dirty="0" smtClean="0"/>
              <a:t>Data sets: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2.6 years of ADCP measurements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E1-M3A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R/V monitoring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  <p:sp>
        <p:nvSpPr>
          <p:cNvPr id="8" name="Oval 7"/>
          <p:cNvSpPr/>
          <p:nvPr/>
        </p:nvSpPr>
        <p:spPr>
          <a:xfrm>
            <a:off x="9225280" y="2804197"/>
            <a:ext cx="1046480" cy="54860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3920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820"/>
            <a:ext cx="3353656" cy="7136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Auxiliary data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435" y="879233"/>
            <a:ext cx="5172183" cy="2445248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SeaDataNet</a:t>
            </a:r>
            <a:r>
              <a:rPr lang="en-US" dirty="0" smtClean="0"/>
              <a:t> </a:t>
            </a:r>
            <a:r>
              <a:rPr lang="en-US" dirty="0" err="1" smtClean="0"/>
              <a:t>climatologies</a:t>
            </a:r>
            <a:r>
              <a:rPr lang="en-US" dirty="0" smtClean="0"/>
              <a:t> (</a:t>
            </a:r>
            <a:r>
              <a:rPr lang="en-US" dirty="0" err="1" smtClean="0"/>
              <a:t>T,S,pH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Estimation of sound speed and absorption coefficient</a:t>
            </a:r>
          </a:p>
          <a:p>
            <a:r>
              <a:rPr lang="en-US" dirty="0" smtClean="0"/>
              <a:t>POSEIDON operational data &amp; forecasts</a:t>
            </a:r>
          </a:p>
          <a:p>
            <a:pPr lvl="1"/>
            <a:r>
              <a:rPr lang="en-US" dirty="0" smtClean="0"/>
              <a:t>Fill </a:t>
            </a:r>
            <a:r>
              <a:rPr lang="en-US" i="1" dirty="0" smtClean="0"/>
              <a:t>in situ</a:t>
            </a:r>
            <a:r>
              <a:rPr lang="en-US" dirty="0" smtClean="0"/>
              <a:t> data gaps</a:t>
            </a:r>
          </a:p>
          <a:p>
            <a:r>
              <a:rPr lang="en-US" dirty="0" smtClean="0"/>
              <a:t>ERA INTERIM re-analysis</a:t>
            </a:r>
          </a:p>
          <a:p>
            <a:pPr lvl="1"/>
            <a:r>
              <a:rPr lang="en-US" dirty="0" smtClean="0"/>
              <a:t>Assess atmospheric climatology</a:t>
            </a:r>
          </a:p>
          <a:p>
            <a:r>
              <a:rPr lang="en-US" dirty="0" smtClean="0"/>
              <a:t>Satellite cloudiness and SST</a:t>
            </a:r>
          </a:p>
          <a:p>
            <a:pPr lvl="1"/>
            <a:r>
              <a:rPr lang="en-US" dirty="0" smtClean="0"/>
              <a:t>Changes in light intensity</a:t>
            </a:r>
          </a:p>
          <a:p>
            <a:pPr lvl="1"/>
            <a:r>
              <a:rPr lang="en-US" dirty="0" smtClean="0"/>
              <a:t>Surface circulation</a:t>
            </a:r>
          </a:p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073"/>
            <a:ext cx="3667874" cy="2763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13" y="2446083"/>
            <a:ext cx="3700552" cy="3719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75" y="842482"/>
            <a:ext cx="5650125" cy="5740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494" y="3565477"/>
            <a:ext cx="125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Chlorophyll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6902" y="2099767"/>
            <a:ext cx="246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SST – Surface circulation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0" y="622552"/>
            <a:ext cx="240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Atmospheric conditions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  <p:sp>
        <p:nvSpPr>
          <p:cNvPr id="11" name="Oval 10"/>
          <p:cNvSpPr/>
          <p:nvPr/>
        </p:nvSpPr>
        <p:spPr>
          <a:xfrm>
            <a:off x="2984501" y="853833"/>
            <a:ext cx="393700" cy="33996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47032" y="422461"/>
            <a:ext cx="127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6600"/>
                </a:solidFill>
              </a:rPr>
              <a:t>Sound speed</a:t>
            </a:r>
            <a:endParaRPr lang="en-US" sz="1600" b="1" dirty="0">
              <a:solidFill>
                <a:srgbClr val="FF66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434613" y="622552"/>
            <a:ext cx="522289" cy="25668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984501" y="853833"/>
            <a:ext cx="787399" cy="339967"/>
          </a:xfrm>
          <a:prstGeom prst="ellipse">
            <a:avLst/>
          </a:prstGeom>
          <a:noFill/>
          <a:ln w="1905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77556" y="725344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Water Absorbance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cxnSp>
        <p:nvCxnSpPr>
          <p:cNvPr id="19" name="Straight Arrow Connector 18"/>
          <p:cNvCxnSpPr>
            <a:endCxn id="16" idx="6"/>
          </p:cNvCxnSpPr>
          <p:nvPr/>
        </p:nvCxnSpPr>
        <p:spPr>
          <a:xfrm flipH="1">
            <a:off x="3771900" y="879233"/>
            <a:ext cx="305656" cy="144584"/>
          </a:xfrm>
          <a:prstGeom prst="straightConnector1">
            <a:avLst/>
          </a:prstGeom>
          <a:ln w="19050" cmpd="sng">
            <a:solidFill>
              <a:srgbClr val="4472C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08000" y="1879600"/>
            <a:ext cx="3159874" cy="589499"/>
          </a:xfrm>
          <a:prstGeom prst="ellipse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077556" y="1725711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Special events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667874" y="1879600"/>
            <a:ext cx="409682" cy="220167"/>
          </a:xfrm>
          <a:prstGeom prst="straightConnector1">
            <a:avLst/>
          </a:prstGeom>
          <a:ln w="19050" cmpd="sng">
            <a:solidFill>
              <a:srgbClr val="ED7D3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96235" y="2394704"/>
            <a:ext cx="3159874" cy="889575"/>
          </a:xfrm>
          <a:prstGeom prst="ellipse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08000" y="4559300"/>
            <a:ext cx="2755900" cy="53975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9256245">
            <a:off x="714375" y="5878624"/>
            <a:ext cx="501650" cy="12065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 rot="1883318">
            <a:off x="2992073" y="5788254"/>
            <a:ext cx="393699" cy="1397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2781403">
            <a:off x="4375149" y="3126988"/>
            <a:ext cx="628650" cy="31458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2781403">
            <a:off x="5785799" y="3087848"/>
            <a:ext cx="378840" cy="11938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2781403">
            <a:off x="4191409" y="4861086"/>
            <a:ext cx="378840" cy="11938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2781403">
            <a:off x="5785799" y="4910298"/>
            <a:ext cx="378840" cy="11938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1055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3" grpId="0"/>
      <p:bldP spid="16" grpId="0" animBg="1"/>
      <p:bldP spid="17" grpId="0"/>
      <p:bldP spid="20" grpId="0" animBg="1"/>
      <p:bldP spid="21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4" y="21696"/>
            <a:ext cx="3456398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Environmental </a:t>
            </a:r>
            <a:br>
              <a:rPr lang="en-US" sz="4000" dirty="0" smtClean="0"/>
            </a:br>
            <a:r>
              <a:rPr lang="en-US" sz="4000" dirty="0" smtClean="0"/>
              <a:t>conditions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6462"/>
            <a:ext cx="6084318" cy="4351338"/>
          </a:xfrm>
        </p:spPr>
      </p:pic>
      <p:sp>
        <p:nvSpPr>
          <p:cNvPr id="7" name="TextBox 6"/>
          <p:cNvSpPr txBox="1"/>
          <p:nvPr/>
        </p:nvSpPr>
        <p:spPr>
          <a:xfrm>
            <a:off x="890328" y="1898112"/>
            <a:ext cx="113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Hydrology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70" y="2248381"/>
            <a:ext cx="4856800" cy="4331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98" y="131905"/>
            <a:ext cx="7284802" cy="20445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80317" y="2176462"/>
            <a:ext cx="119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Circulation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345089" y="4583505"/>
            <a:ext cx="2249981" cy="579841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40582" y="556029"/>
            <a:ext cx="106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Unidirectional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~25cm/s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9671" y="3635779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Exponential decay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63615" y="628911"/>
            <a:ext cx="1364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0000"/>
                </a:solidFill>
              </a:rPr>
              <a:t>Less Unidirectional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3869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67" y="1377130"/>
            <a:ext cx="6087534" cy="51223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0798" y="193133"/>
            <a:ext cx="34563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Environmental </a:t>
            </a:r>
            <a:br>
              <a:rPr lang="en-US" sz="4000" dirty="0" smtClean="0"/>
            </a:br>
            <a:r>
              <a:rPr lang="en-US" sz="4000" dirty="0" smtClean="0"/>
              <a:t>conditions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740"/>
            <a:ext cx="7079191" cy="4700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7196" y="1336400"/>
            <a:ext cx="18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In situ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chlorophyll</a:t>
            </a:r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6232" y="1140897"/>
            <a:ext cx="203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Satellite chlorophyll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  <p:sp>
        <p:nvSpPr>
          <p:cNvPr id="3" name="Oval 2"/>
          <p:cNvSpPr/>
          <p:nvPr/>
        </p:nvSpPr>
        <p:spPr>
          <a:xfrm>
            <a:off x="7505700" y="2933700"/>
            <a:ext cx="457200" cy="419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0477029">
            <a:off x="7505700" y="4953000"/>
            <a:ext cx="457200" cy="520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130433" y="3067050"/>
            <a:ext cx="457200" cy="26035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597038">
            <a:off x="10359032" y="5054600"/>
            <a:ext cx="321667" cy="419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459328" y="2157968"/>
            <a:ext cx="2550822" cy="2379881"/>
            <a:chOff x="2459328" y="2157968"/>
            <a:chExt cx="2550822" cy="2379881"/>
          </a:xfrm>
        </p:grpSpPr>
        <p:sp>
          <p:nvSpPr>
            <p:cNvPr id="12" name="Oval 11"/>
            <p:cNvSpPr/>
            <p:nvPr/>
          </p:nvSpPr>
          <p:spPr>
            <a:xfrm>
              <a:off x="2774950" y="2527300"/>
              <a:ext cx="1727200" cy="61595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698750" y="4044950"/>
              <a:ext cx="0" cy="273050"/>
            </a:xfrm>
            <a:prstGeom prst="line">
              <a:avLst/>
            </a:prstGeom>
            <a:ln w="28575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470400" y="4044950"/>
              <a:ext cx="0" cy="273050"/>
            </a:xfrm>
            <a:prstGeom prst="line">
              <a:avLst/>
            </a:prstGeom>
            <a:ln w="28575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459328" y="4260850"/>
              <a:ext cx="25508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April	                      November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95650" y="2157968"/>
              <a:ext cx="647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DCM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02849" y="2586799"/>
            <a:ext cx="669099" cy="843801"/>
            <a:chOff x="202849" y="2586799"/>
            <a:chExt cx="669099" cy="843801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482600" y="2717800"/>
              <a:ext cx="361950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82600" y="3263900"/>
              <a:ext cx="389348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16200000">
              <a:off x="-80552" y="2870200"/>
              <a:ext cx="843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75 – 100m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82489" y="4353183"/>
            <a:ext cx="2843981" cy="1599315"/>
            <a:chOff x="3182489" y="4353183"/>
            <a:chExt cx="2843981" cy="1599315"/>
          </a:xfrm>
        </p:grpSpPr>
        <p:cxnSp>
          <p:nvCxnSpPr>
            <p:cNvPr id="33" name="Straight Arrow Connector 32"/>
            <p:cNvCxnSpPr/>
            <p:nvPr/>
          </p:nvCxnSpPr>
          <p:spPr>
            <a:xfrm flipH="1">
              <a:off x="5200650" y="4591050"/>
              <a:ext cx="120650" cy="2349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759450" y="4750539"/>
              <a:ext cx="0" cy="2857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5137150" y="5633668"/>
              <a:ext cx="184150" cy="200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3" idx="3"/>
            </p:cNvCxnSpPr>
            <p:nvPr/>
          </p:nvCxnSpPr>
          <p:spPr>
            <a:xfrm flipV="1">
              <a:off x="3646077" y="5762016"/>
              <a:ext cx="226246" cy="519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217865" y="4353183"/>
              <a:ext cx="541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100m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62882" y="4543390"/>
              <a:ext cx="463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75m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48355" y="5661599"/>
              <a:ext cx="463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50m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82489" y="5675499"/>
              <a:ext cx="463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20m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43830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60798" y="101600"/>
            <a:ext cx="3456398" cy="1223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Migration patterns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647"/>
            <a:ext cx="6421348" cy="4402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46" y="2321867"/>
            <a:ext cx="5825254" cy="3868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2584" y="1325563"/>
            <a:ext cx="3126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Volume backscatter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Moon phase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Vertical chlorophyll distribution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6993" y="1787228"/>
            <a:ext cx="458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Various migrating and non-migrating scatterers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819900" y="3213100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00"/>
                </a:solidFill>
              </a:rPr>
              <a:t>d</a:t>
            </a:r>
            <a:r>
              <a:rPr lang="en-US" sz="1000" dirty="0" err="1" smtClean="0">
                <a:solidFill>
                  <a:srgbClr val="000000"/>
                </a:solidFill>
              </a:rPr>
              <a:t>t</a:t>
            </a:r>
            <a:r>
              <a:rPr lang="en-US" sz="1000" dirty="0" smtClean="0">
                <a:solidFill>
                  <a:srgbClr val="000000"/>
                </a:solidFill>
              </a:rPr>
              <a:t>=1h Bin Size = 16m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9900" y="4371975"/>
            <a:ext cx="13817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Dt</a:t>
            </a:r>
            <a:r>
              <a:rPr lang="en-US" sz="1000" dirty="0" smtClean="0">
                <a:solidFill>
                  <a:srgbClr val="000000"/>
                </a:solidFill>
              </a:rPr>
              <a:t>=0.5h Bin Size = 20m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9900" y="5575300"/>
            <a:ext cx="13817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Dt</a:t>
            </a:r>
            <a:r>
              <a:rPr lang="en-US" sz="1000" dirty="0" smtClean="0"/>
              <a:t>=0.5h Bin Size = 10m</a:t>
            </a:r>
            <a:endParaRPr lang="en-US" sz="1000" dirty="0"/>
          </a:p>
        </p:txBody>
      </p:sp>
      <p:sp>
        <p:nvSpPr>
          <p:cNvPr id="27" name="Freeform 26"/>
          <p:cNvSpPr/>
          <p:nvPr/>
        </p:nvSpPr>
        <p:spPr>
          <a:xfrm>
            <a:off x="6810375" y="5059680"/>
            <a:ext cx="1403350" cy="553720"/>
          </a:xfrm>
          <a:custGeom>
            <a:avLst/>
            <a:gdLst>
              <a:gd name="connsiteX0" fmla="*/ 0 w 1403350"/>
              <a:gd name="connsiteY0" fmla="*/ 331402 h 661602"/>
              <a:gd name="connsiteX1" fmla="*/ 0 w 1403350"/>
              <a:gd name="connsiteY1" fmla="*/ 331402 h 661602"/>
              <a:gd name="connsiteX2" fmla="*/ 15875 w 1403350"/>
              <a:gd name="connsiteY2" fmla="*/ 353627 h 661602"/>
              <a:gd name="connsiteX3" fmla="*/ 19050 w 1403350"/>
              <a:gd name="connsiteY3" fmla="*/ 363152 h 661602"/>
              <a:gd name="connsiteX4" fmla="*/ 25400 w 1403350"/>
              <a:gd name="connsiteY4" fmla="*/ 375852 h 661602"/>
              <a:gd name="connsiteX5" fmla="*/ 34925 w 1403350"/>
              <a:gd name="connsiteY5" fmla="*/ 404427 h 661602"/>
              <a:gd name="connsiteX6" fmla="*/ 38100 w 1403350"/>
              <a:gd name="connsiteY6" fmla="*/ 413952 h 661602"/>
              <a:gd name="connsiteX7" fmla="*/ 41275 w 1403350"/>
              <a:gd name="connsiteY7" fmla="*/ 436177 h 661602"/>
              <a:gd name="connsiteX8" fmla="*/ 44450 w 1403350"/>
              <a:gd name="connsiteY8" fmla="*/ 445702 h 661602"/>
              <a:gd name="connsiteX9" fmla="*/ 53975 w 1403350"/>
              <a:gd name="connsiteY9" fmla="*/ 477452 h 661602"/>
              <a:gd name="connsiteX10" fmla="*/ 57150 w 1403350"/>
              <a:gd name="connsiteY10" fmla="*/ 502852 h 661602"/>
              <a:gd name="connsiteX11" fmla="*/ 63500 w 1403350"/>
              <a:gd name="connsiteY11" fmla="*/ 512377 h 661602"/>
              <a:gd name="connsiteX12" fmla="*/ 66675 w 1403350"/>
              <a:gd name="connsiteY12" fmla="*/ 534602 h 661602"/>
              <a:gd name="connsiteX13" fmla="*/ 69850 w 1403350"/>
              <a:gd name="connsiteY13" fmla="*/ 553652 h 661602"/>
              <a:gd name="connsiteX14" fmla="*/ 82550 w 1403350"/>
              <a:gd name="connsiteY14" fmla="*/ 594927 h 661602"/>
              <a:gd name="connsiteX15" fmla="*/ 85725 w 1403350"/>
              <a:gd name="connsiteY15" fmla="*/ 604452 h 661602"/>
              <a:gd name="connsiteX16" fmla="*/ 88900 w 1403350"/>
              <a:gd name="connsiteY16" fmla="*/ 617152 h 661602"/>
              <a:gd name="connsiteX17" fmla="*/ 92075 w 1403350"/>
              <a:gd name="connsiteY17" fmla="*/ 626677 h 661602"/>
              <a:gd name="connsiteX18" fmla="*/ 95250 w 1403350"/>
              <a:gd name="connsiteY18" fmla="*/ 645727 h 661602"/>
              <a:gd name="connsiteX19" fmla="*/ 98425 w 1403350"/>
              <a:gd name="connsiteY19" fmla="*/ 655252 h 661602"/>
              <a:gd name="connsiteX20" fmla="*/ 107950 w 1403350"/>
              <a:gd name="connsiteY20" fmla="*/ 658427 h 661602"/>
              <a:gd name="connsiteX21" fmla="*/ 127000 w 1403350"/>
              <a:gd name="connsiteY21" fmla="*/ 655252 h 661602"/>
              <a:gd name="connsiteX22" fmla="*/ 130175 w 1403350"/>
              <a:gd name="connsiteY22" fmla="*/ 645727 h 661602"/>
              <a:gd name="connsiteX23" fmla="*/ 139700 w 1403350"/>
              <a:gd name="connsiteY23" fmla="*/ 521902 h 661602"/>
              <a:gd name="connsiteX24" fmla="*/ 142875 w 1403350"/>
              <a:gd name="connsiteY24" fmla="*/ 486977 h 661602"/>
              <a:gd name="connsiteX25" fmla="*/ 146050 w 1403350"/>
              <a:gd name="connsiteY25" fmla="*/ 474277 h 661602"/>
              <a:gd name="connsiteX26" fmla="*/ 149225 w 1403350"/>
              <a:gd name="connsiteY26" fmla="*/ 426652 h 661602"/>
              <a:gd name="connsiteX27" fmla="*/ 155575 w 1403350"/>
              <a:gd name="connsiteY27" fmla="*/ 401252 h 661602"/>
              <a:gd name="connsiteX28" fmla="*/ 165100 w 1403350"/>
              <a:gd name="connsiteY28" fmla="*/ 258377 h 661602"/>
              <a:gd name="connsiteX29" fmla="*/ 168275 w 1403350"/>
              <a:gd name="connsiteY29" fmla="*/ 245677 h 661602"/>
              <a:gd name="connsiteX30" fmla="*/ 171450 w 1403350"/>
              <a:gd name="connsiteY30" fmla="*/ 229802 h 661602"/>
              <a:gd name="connsiteX31" fmla="*/ 174625 w 1403350"/>
              <a:gd name="connsiteY31" fmla="*/ 194877 h 661602"/>
              <a:gd name="connsiteX32" fmla="*/ 177800 w 1403350"/>
              <a:gd name="connsiteY32" fmla="*/ 17077 h 661602"/>
              <a:gd name="connsiteX33" fmla="*/ 187325 w 1403350"/>
              <a:gd name="connsiteY33" fmla="*/ 13902 h 661602"/>
              <a:gd name="connsiteX34" fmla="*/ 206375 w 1403350"/>
              <a:gd name="connsiteY34" fmla="*/ 1202 h 661602"/>
              <a:gd name="connsiteX35" fmla="*/ 384175 w 1403350"/>
              <a:gd name="connsiteY35" fmla="*/ 4377 h 661602"/>
              <a:gd name="connsiteX36" fmla="*/ 387350 w 1403350"/>
              <a:gd name="connsiteY36" fmla="*/ 26602 h 661602"/>
              <a:gd name="connsiteX37" fmla="*/ 393700 w 1403350"/>
              <a:gd name="connsiteY37" fmla="*/ 150427 h 661602"/>
              <a:gd name="connsiteX38" fmla="*/ 396875 w 1403350"/>
              <a:gd name="connsiteY38" fmla="*/ 172652 h 661602"/>
              <a:gd name="connsiteX39" fmla="*/ 400050 w 1403350"/>
              <a:gd name="connsiteY39" fmla="*/ 223452 h 661602"/>
              <a:gd name="connsiteX40" fmla="*/ 403225 w 1403350"/>
              <a:gd name="connsiteY40" fmla="*/ 299652 h 661602"/>
              <a:gd name="connsiteX41" fmla="*/ 406400 w 1403350"/>
              <a:gd name="connsiteY41" fmla="*/ 315527 h 661602"/>
              <a:gd name="connsiteX42" fmla="*/ 415925 w 1403350"/>
              <a:gd name="connsiteY42" fmla="*/ 344102 h 661602"/>
              <a:gd name="connsiteX43" fmla="*/ 419100 w 1403350"/>
              <a:gd name="connsiteY43" fmla="*/ 353627 h 661602"/>
              <a:gd name="connsiteX44" fmla="*/ 422275 w 1403350"/>
              <a:gd name="connsiteY44" fmla="*/ 363152 h 661602"/>
              <a:gd name="connsiteX45" fmla="*/ 425450 w 1403350"/>
              <a:gd name="connsiteY45" fmla="*/ 410777 h 661602"/>
              <a:gd name="connsiteX46" fmla="*/ 428625 w 1403350"/>
              <a:gd name="connsiteY46" fmla="*/ 420302 h 661602"/>
              <a:gd name="connsiteX47" fmla="*/ 434975 w 1403350"/>
              <a:gd name="connsiteY47" fmla="*/ 442527 h 661602"/>
              <a:gd name="connsiteX48" fmla="*/ 447675 w 1403350"/>
              <a:gd name="connsiteY48" fmla="*/ 474277 h 661602"/>
              <a:gd name="connsiteX49" fmla="*/ 450850 w 1403350"/>
              <a:gd name="connsiteY49" fmla="*/ 490152 h 661602"/>
              <a:gd name="connsiteX50" fmla="*/ 457200 w 1403350"/>
              <a:gd name="connsiteY50" fmla="*/ 525077 h 661602"/>
              <a:gd name="connsiteX51" fmla="*/ 466725 w 1403350"/>
              <a:gd name="connsiteY51" fmla="*/ 547302 h 661602"/>
              <a:gd name="connsiteX52" fmla="*/ 473075 w 1403350"/>
              <a:gd name="connsiteY52" fmla="*/ 629852 h 661602"/>
              <a:gd name="connsiteX53" fmla="*/ 476250 w 1403350"/>
              <a:gd name="connsiteY53" fmla="*/ 642552 h 661602"/>
              <a:gd name="connsiteX54" fmla="*/ 495300 w 1403350"/>
              <a:gd name="connsiteY54" fmla="*/ 655252 h 661602"/>
              <a:gd name="connsiteX55" fmla="*/ 514350 w 1403350"/>
              <a:gd name="connsiteY55" fmla="*/ 661602 h 661602"/>
              <a:gd name="connsiteX56" fmla="*/ 536575 w 1403350"/>
              <a:gd name="connsiteY56" fmla="*/ 658427 h 661602"/>
              <a:gd name="connsiteX57" fmla="*/ 546100 w 1403350"/>
              <a:gd name="connsiteY57" fmla="*/ 623502 h 661602"/>
              <a:gd name="connsiteX58" fmla="*/ 549275 w 1403350"/>
              <a:gd name="connsiteY58" fmla="*/ 591752 h 661602"/>
              <a:gd name="connsiteX59" fmla="*/ 555625 w 1403350"/>
              <a:gd name="connsiteY59" fmla="*/ 572702 h 661602"/>
              <a:gd name="connsiteX60" fmla="*/ 558800 w 1403350"/>
              <a:gd name="connsiteY60" fmla="*/ 553652 h 661602"/>
              <a:gd name="connsiteX61" fmla="*/ 561975 w 1403350"/>
              <a:gd name="connsiteY61" fmla="*/ 486977 h 661602"/>
              <a:gd name="connsiteX62" fmla="*/ 565150 w 1403350"/>
              <a:gd name="connsiteY62" fmla="*/ 452052 h 661602"/>
              <a:gd name="connsiteX63" fmla="*/ 568325 w 1403350"/>
              <a:gd name="connsiteY63" fmla="*/ 379027 h 661602"/>
              <a:gd name="connsiteX64" fmla="*/ 574675 w 1403350"/>
              <a:gd name="connsiteY64" fmla="*/ 331402 h 661602"/>
              <a:gd name="connsiteX65" fmla="*/ 577850 w 1403350"/>
              <a:gd name="connsiteY65" fmla="*/ 283777 h 661602"/>
              <a:gd name="connsiteX66" fmla="*/ 581025 w 1403350"/>
              <a:gd name="connsiteY66" fmla="*/ 13902 h 661602"/>
              <a:gd name="connsiteX67" fmla="*/ 641350 w 1403350"/>
              <a:gd name="connsiteY67" fmla="*/ 10727 h 661602"/>
              <a:gd name="connsiteX68" fmla="*/ 679450 w 1403350"/>
              <a:gd name="connsiteY68" fmla="*/ 7552 h 661602"/>
              <a:gd name="connsiteX69" fmla="*/ 771525 w 1403350"/>
              <a:gd name="connsiteY69" fmla="*/ 10727 h 661602"/>
              <a:gd name="connsiteX70" fmla="*/ 790575 w 1403350"/>
              <a:gd name="connsiteY70" fmla="*/ 17077 h 661602"/>
              <a:gd name="connsiteX71" fmla="*/ 796925 w 1403350"/>
              <a:gd name="connsiteY71" fmla="*/ 86927 h 661602"/>
              <a:gd name="connsiteX72" fmla="*/ 800100 w 1403350"/>
              <a:gd name="connsiteY72" fmla="*/ 296477 h 661602"/>
              <a:gd name="connsiteX73" fmla="*/ 803275 w 1403350"/>
              <a:gd name="connsiteY73" fmla="*/ 315527 h 661602"/>
              <a:gd name="connsiteX74" fmla="*/ 809625 w 1403350"/>
              <a:gd name="connsiteY74" fmla="*/ 366327 h 661602"/>
              <a:gd name="connsiteX75" fmla="*/ 825500 w 1403350"/>
              <a:gd name="connsiteY75" fmla="*/ 413952 h 661602"/>
              <a:gd name="connsiteX76" fmla="*/ 828675 w 1403350"/>
              <a:gd name="connsiteY76" fmla="*/ 423477 h 661602"/>
              <a:gd name="connsiteX77" fmla="*/ 831850 w 1403350"/>
              <a:gd name="connsiteY77" fmla="*/ 433002 h 661602"/>
              <a:gd name="connsiteX78" fmla="*/ 835025 w 1403350"/>
              <a:gd name="connsiteY78" fmla="*/ 448877 h 661602"/>
              <a:gd name="connsiteX79" fmla="*/ 844550 w 1403350"/>
              <a:gd name="connsiteY79" fmla="*/ 509202 h 661602"/>
              <a:gd name="connsiteX80" fmla="*/ 847725 w 1403350"/>
              <a:gd name="connsiteY80" fmla="*/ 521902 h 661602"/>
              <a:gd name="connsiteX81" fmla="*/ 854075 w 1403350"/>
              <a:gd name="connsiteY81" fmla="*/ 531427 h 661602"/>
              <a:gd name="connsiteX82" fmla="*/ 857250 w 1403350"/>
              <a:gd name="connsiteY82" fmla="*/ 540952 h 661602"/>
              <a:gd name="connsiteX83" fmla="*/ 863600 w 1403350"/>
              <a:gd name="connsiteY83" fmla="*/ 550477 h 661602"/>
              <a:gd name="connsiteX84" fmla="*/ 866775 w 1403350"/>
              <a:gd name="connsiteY84" fmla="*/ 560002 h 661602"/>
              <a:gd name="connsiteX85" fmla="*/ 876300 w 1403350"/>
              <a:gd name="connsiteY85" fmla="*/ 585402 h 661602"/>
              <a:gd name="connsiteX86" fmla="*/ 885825 w 1403350"/>
              <a:gd name="connsiteY86" fmla="*/ 629852 h 661602"/>
              <a:gd name="connsiteX87" fmla="*/ 889000 w 1403350"/>
              <a:gd name="connsiteY87" fmla="*/ 639377 h 661602"/>
              <a:gd name="connsiteX88" fmla="*/ 908050 w 1403350"/>
              <a:gd name="connsiteY88" fmla="*/ 645727 h 661602"/>
              <a:gd name="connsiteX89" fmla="*/ 923925 w 1403350"/>
              <a:gd name="connsiteY89" fmla="*/ 642552 h 661602"/>
              <a:gd name="connsiteX90" fmla="*/ 936625 w 1403350"/>
              <a:gd name="connsiteY90" fmla="*/ 639377 h 661602"/>
              <a:gd name="connsiteX91" fmla="*/ 949325 w 1403350"/>
              <a:gd name="connsiteY91" fmla="*/ 620327 h 661602"/>
              <a:gd name="connsiteX92" fmla="*/ 958850 w 1403350"/>
              <a:gd name="connsiteY92" fmla="*/ 610802 h 661602"/>
              <a:gd name="connsiteX93" fmla="*/ 965200 w 1403350"/>
              <a:gd name="connsiteY93" fmla="*/ 359977 h 661602"/>
              <a:gd name="connsiteX94" fmla="*/ 968375 w 1403350"/>
              <a:gd name="connsiteY94" fmla="*/ 347277 h 661602"/>
              <a:gd name="connsiteX95" fmla="*/ 971550 w 1403350"/>
              <a:gd name="connsiteY95" fmla="*/ 255202 h 661602"/>
              <a:gd name="connsiteX96" fmla="*/ 977900 w 1403350"/>
              <a:gd name="connsiteY96" fmla="*/ 204402 h 661602"/>
              <a:gd name="connsiteX97" fmla="*/ 981075 w 1403350"/>
              <a:gd name="connsiteY97" fmla="*/ 32952 h 661602"/>
              <a:gd name="connsiteX98" fmla="*/ 984250 w 1403350"/>
              <a:gd name="connsiteY98" fmla="*/ 20252 h 661602"/>
              <a:gd name="connsiteX99" fmla="*/ 1006475 w 1403350"/>
              <a:gd name="connsiteY99" fmla="*/ 17077 h 661602"/>
              <a:gd name="connsiteX100" fmla="*/ 1184275 w 1403350"/>
              <a:gd name="connsiteY100" fmla="*/ 20252 h 661602"/>
              <a:gd name="connsiteX101" fmla="*/ 1187450 w 1403350"/>
              <a:gd name="connsiteY101" fmla="*/ 217102 h 661602"/>
              <a:gd name="connsiteX102" fmla="*/ 1190625 w 1403350"/>
              <a:gd name="connsiteY102" fmla="*/ 239327 h 661602"/>
              <a:gd name="connsiteX103" fmla="*/ 1203325 w 1403350"/>
              <a:gd name="connsiteY103" fmla="*/ 321877 h 661602"/>
              <a:gd name="connsiteX104" fmla="*/ 1206500 w 1403350"/>
              <a:gd name="connsiteY104" fmla="*/ 353627 h 661602"/>
              <a:gd name="connsiteX105" fmla="*/ 1212850 w 1403350"/>
              <a:gd name="connsiteY105" fmla="*/ 372677 h 661602"/>
              <a:gd name="connsiteX106" fmla="*/ 1216025 w 1403350"/>
              <a:gd name="connsiteY106" fmla="*/ 394902 h 661602"/>
              <a:gd name="connsiteX107" fmla="*/ 1222375 w 1403350"/>
              <a:gd name="connsiteY107" fmla="*/ 458402 h 661602"/>
              <a:gd name="connsiteX108" fmla="*/ 1228725 w 1403350"/>
              <a:gd name="connsiteY108" fmla="*/ 471102 h 661602"/>
              <a:gd name="connsiteX109" fmla="*/ 1231900 w 1403350"/>
              <a:gd name="connsiteY109" fmla="*/ 486977 h 661602"/>
              <a:gd name="connsiteX110" fmla="*/ 1244600 w 1403350"/>
              <a:gd name="connsiteY110" fmla="*/ 506027 h 661602"/>
              <a:gd name="connsiteX111" fmla="*/ 1257300 w 1403350"/>
              <a:gd name="connsiteY111" fmla="*/ 525077 h 661602"/>
              <a:gd name="connsiteX112" fmla="*/ 1263650 w 1403350"/>
              <a:gd name="connsiteY112" fmla="*/ 534602 h 661602"/>
              <a:gd name="connsiteX113" fmla="*/ 1273175 w 1403350"/>
              <a:gd name="connsiteY113" fmla="*/ 550477 h 661602"/>
              <a:gd name="connsiteX114" fmla="*/ 1276350 w 1403350"/>
              <a:gd name="connsiteY114" fmla="*/ 560002 h 661602"/>
              <a:gd name="connsiteX115" fmla="*/ 1282700 w 1403350"/>
              <a:gd name="connsiteY115" fmla="*/ 569527 h 661602"/>
              <a:gd name="connsiteX116" fmla="*/ 1292225 w 1403350"/>
              <a:gd name="connsiteY116" fmla="*/ 588577 h 661602"/>
              <a:gd name="connsiteX117" fmla="*/ 1301750 w 1403350"/>
              <a:gd name="connsiteY117" fmla="*/ 610802 h 661602"/>
              <a:gd name="connsiteX118" fmla="*/ 1308100 w 1403350"/>
              <a:gd name="connsiteY118" fmla="*/ 633027 h 661602"/>
              <a:gd name="connsiteX119" fmla="*/ 1339850 w 1403350"/>
              <a:gd name="connsiteY119" fmla="*/ 623502 h 661602"/>
              <a:gd name="connsiteX120" fmla="*/ 1346200 w 1403350"/>
              <a:gd name="connsiteY120" fmla="*/ 604452 h 661602"/>
              <a:gd name="connsiteX121" fmla="*/ 1352550 w 1403350"/>
              <a:gd name="connsiteY121" fmla="*/ 582227 h 661602"/>
              <a:gd name="connsiteX122" fmla="*/ 1355725 w 1403350"/>
              <a:gd name="connsiteY122" fmla="*/ 560002 h 661602"/>
              <a:gd name="connsiteX123" fmla="*/ 1362075 w 1403350"/>
              <a:gd name="connsiteY123" fmla="*/ 426652 h 661602"/>
              <a:gd name="connsiteX124" fmla="*/ 1368425 w 1403350"/>
              <a:gd name="connsiteY124" fmla="*/ 391727 h 661602"/>
              <a:gd name="connsiteX125" fmla="*/ 1374775 w 1403350"/>
              <a:gd name="connsiteY125" fmla="*/ 347277 h 661602"/>
              <a:gd name="connsiteX126" fmla="*/ 1377950 w 1403350"/>
              <a:gd name="connsiteY126" fmla="*/ 306002 h 661602"/>
              <a:gd name="connsiteX127" fmla="*/ 1384300 w 1403350"/>
              <a:gd name="connsiteY127" fmla="*/ 264727 h 661602"/>
              <a:gd name="connsiteX128" fmla="*/ 1381125 w 1403350"/>
              <a:gd name="connsiteY128" fmla="*/ 86927 h 661602"/>
              <a:gd name="connsiteX129" fmla="*/ 1381125 w 1403350"/>
              <a:gd name="connsiteY129" fmla="*/ 23427 h 661602"/>
              <a:gd name="connsiteX130" fmla="*/ 1400175 w 1403350"/>
              <a:gd name="connsiteY130" fmla="*/ 17077 h 661602"/>
              <a:gd name="connsiteX131" fmla="*/ 1403350 w 1403350"/>
              <a:gd name="connsiteY131" fmla="*/ 13902 h 661602"/>
              <a:gd name="connsiteX132" fmla="*/ 1403350 w 1403350"/>
              <a:gd name="connsiteY132" fmla="*/ 13902 h 66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403350" h="661602">
                <a:moveTo>
                  <a:pt x="0" y="331402"/>
                </a:moveTo>
                <a:lnTo>
                  <a:pt x="0" y="331402"/>
                </a:lnTo>
                <a:cubicBezTo>
                  <a:pt x="5292" y="338810"/>
                  <a:pt x="11191" y="345820"/>
                  <a:pt x="15875" y="353627"/>
                </a:cubicBezTo>
                <a:cubicBezTo>
                  <a:pt x="17597" y="356497"/>
                  <a:pt x="17732" y="360076"/>
                  <a:pt x="19050" y="363152"/>
                </a:cubicBezTo>
                <a:cubicBezTo>
                  <a:pt x="20914" y="367502"/>
                  <a:pt x="23642" y="371458"/>
                  <a:pt x="25400" y="375852"/>
                </a:cubicBezTo>
                <a:lnTo>
                  <a:pt x="34925" y="404427"/>
                </a:lnTo>
                <a:lnTo>
                  <a:pt x="38100" y="413952"/>
                </a:lnTo>
                <a:cubicBezTo>
                  <a:pt x="39158" y="421360"/>
                  <a:pt x="39807" y="428839"/>
                  <a:pt x="41275" y="436177"/>
                </a:cubicBezTo>
                <a:cubicBezTo>
                  <a:pt x="41931" y="439459"/>
                  <a:pt x="43488" y="442496"/>
                  <a:pt x="44450" y="445702"/>
                </a:cubicBezTo>
                <a:cubicBezTo>
                  <a:pt x="55354" y="482049"/>
                  <a:pt x="46785" y="455881"/>
                  <a:pt x="53975" y="477452"/>
                </a:cubicBezTo>
                <a:cubicBezTo>
                  <a:pt x="55033" y="485919"/>
                  <a:pt x="54905" y="494620"/>
                  <a:pt x="57150" y="502852"/>
                </a:cubicBezTo>
                <a:cubicBezTo>
                  <a:pt x="58154" y="506533"/>
                  <a:pt x="62404" y="508722"/>
                  <a:pt x="63500" y="512377"/>
                </a:cubicBezTo>
                <a:cubicBezTo>
                  <a:pt x="65650" y="519545"/>
                  <a:pt x="65537" y="527205"/>
                  <a:pt x="66675" y="534602"/>
                </a:cubicBezTo>
                <a:cubicBezTo>
                  <a:pt x="67654" y="540965"/>
                  <a:pt x="68587" y="547339"/>
                  <a:pt x="69850" y="553652"/>
                </a:cubicBezTo>
                <a:cubicBezTo>
                  <a:pt x="72680" y="567801"/>
                  <a:pt x="78001" y="581280"/>
                  <a:pt x="82550" y="594927"/>
                </a:cubicBezTo>
                <a:cubicBezTo>
                  <a:pt x="83608" y="598102"/>
                  <a:pt x="84913" y="601205"/>
                  <a:pt x="85725" y="604452"/>
                </a:cubicBezTo>
                <a:cubicBezTo>
                  <a:pt x="86783" y="608685"/>
                  <a:pt x="87701" y="612956"/>
                  <a:pt x="88900" y="617152"/>
                </a:cubicBezTo>
                <a:cubicBezTo>
                  <a:pt x="89819" y="620370"/>
                  <a:pt x="91349" y="623410"/>
                  <a:pt x="92075" y="626677"/>
                </a:cubicBezTo>
                <a:cubicBezTo>
                  <a:pt x="93472" y="632961"/>
                  <a:pt x="93853" y="639443"/>
                  <a:pt x="95250" y="645727"/>
                </a:cubicBezTo>
                <a:cubicBezTo>
                  <a:pt x="95976" y="648994"/>
                  <a:pt x="96058" y="652885"/>
                  <a:pt x="98425" y="655252"/>
                </a:cubicBezTo>
                <a:cubicBezTo>
                  <a:pt x="100792" y="657619"/>
                  <a:pt x="104775" y="657369"/>
                  <a:pt x="107950" y="658427"/>
                </a:cubicBezTo>
                <a:cubicBezTo>
                  <a:pt x="114300" y="657369"/>
                  <a:pt x="121411" y="658446"/>
                  <a:pt x="127000" y="655252"/>
                </a:cubicBezTo>
                <a:cubicBezTo>
                  <a:pt x="129906" y="653592"/>
                  <a:pt x="129918" y="649064"/>
                  <a:pt x="130175" y="645727"/>
                </a:cubicBezTo>
                <a:cubicBezTo>
                  <a:pt x="139978" y="518282"/>
                  <a:pt x="124172" y="568487"/>
                  <a:pt x="139700" y="521902"/>
                </a:cubicBezTo>
                <a:cubicBezTo>
                  <a:pt x="140758" y="510260"/>
                  <a:pt x="141330" y="498564"/>
                  <a:pt x="142875" y="486977"/>
                </a:cubicBezTo>
                <a:cubicBezTo>
                  <a:pt x="143452" y="482652"/>
                  <a:pt x="145593" y="478617"/>
                  <a:pt x="146050" y="474277"/>
                </a:cubicBezTo>
                <a:cubicBezTo>
                  <a:pt x="147716" y="458454"/>
                  <a:pt x="147167" y="442429"/>
                  <a:pt x="149225" y="426652"/>
                </a:cubicBezTo>
                <a:cubicBezTo>
                  <a:pt x="150354" y="417998"/>
                  <a:pt x="155575" y="401252"/>
                  <a:pt x="155575" y="401252"/>
                </a:cubicBezTo>
                <a:cubicBezTo>
                  <a:pt x="158315" y="346446"/>
                  <a:pt x="159264" y="314787"/>
                  <a:pt x="165100" y="258377"/>
                </a:cubicBezTo>
                <a:cubicBezTo>
                  <a:pt x="165549" y="254037"/>
                  <a:pt x="167328" y="249937"/>
                  <a:pt x="168275" y="245677"/>
                </a:cubicBezTo>
                <a:cubicBezTo>
                  <a:pt x="169446" y="240409"/>
                  <a:pt x="170392" y="235094"/>
                  <a:pt x="171450" y="229802"/>
                </a:cubicBezTo>
                <a:cubicBezTo>
                  <a:pt x="172508" y="218160"/>
                  <a:pt x="174276" y="206561"/>
                  <a:pt x="174625" y="194877"/>
                </a:cubicBezTo>
                <a:cubicBezTo>
                  <a:pt x="176394" y="135627"/>
                  <a:pt x="173650" y="76208"/>
                  <a:pt x="177800" y="17077"/>
                </a:cubicBezTo>
                <a:cubicBezTo>
                  <a:pt x="178034" y="13738"/>
                  <a:pt x="184399" y="15527"/>
                  <a:pt x="187325" y="13902"/>
                </a:cubicBezTo>
                <a:cubicBezTo>
                  <a:pt x="193996" y="10196"/>
                  <a:pt x="206375" y="1202"/>
                  <a:pt x="206375" y="1202"/>
                </a:cubicBezTo>
                <a:cubicBezTo>
                  <a:pt x="265642" y="2260"/>
                  <a:pt x="325474" y="-3862"/>
                  <a:pt x="384175" y="4377"/>
                </a:cubicBezTo>
                <a:cubicBezTo>
                  <a:pt x="391586" y="5417"/>
                  <a:pt x="386605" y="19156"/>
                  <a:pt x="387350" y="26602"/>
                </a:cubicBezTo>
                <a:cubicBezTo>
                  <a:pt x="392911" y="82208"/>
                  <a:pt x="389449" y="80280"/>
                  <a:pt x="393700" y="150427"/>
                </a:cubicBezTo>
                <a:cubicBezTo>
                  <a:pt x="394153" y="157897"/>
                  <a:pt x="395817" y="165244"/>
                  <a:pt x="396875" y="172652"/>
                </a:cubicBezTo>
                <a:cubicBezTo>
                  <a:pt x="397933" y="189585"/>
                  <a:pt x="399203" y="206507"/>
                  <a:pt x="400050" y="223452"/>
                </a:cubicBezTo>
                <a:cubicBezTo>
                  <a:pt x="401320" y="248842"/>
                  <a:pt x="401476" y="274290"/>
                  <a:pt x="403225" y="299652"/>
                </a:cubicBezTo>
                <a:cubicBezTo>
                  <a:pt x="403596" y="305036"/>
                  <a:pt x="404980" y="310321"/>
                  <a:pt x="406400" y="315527"/>
                </a:cubicBezTo>
                <a:lnTo>
                  <a:pt x="415925" y="344102"/>
                </a:lnTo>
                <a:lnTo>
                  <a:pt x="419100" y="353627"/>
                </a:lnTo>
                <a:lnTo>
                  <a:pt x="422275" y="363152"/>
                </a:lnTo>
                <a:cubicBezTo>
                  <a:pt x="423333" y="379027"/>
                  <a:pt x="423693" y="394964"/>
                  <a:pt x="425450" y="410777"/>
                </a:cubicBezTo>
                <a:cubicBezTo>
                  <a:pt x="425820" y="414103"/>
                  <a:pt x="427706" y="417084"/>
                  <a:pt x="428625" y="420302"/>
                </a:cubicBezTo>
                <a:cubicBezTo>
                  <a:pt x="430927" y="428358"/>
                  <a:pt x="431712" y="434914"/>
                  <a:pt x="434975" y="442527"/>
                </a:cubicBezTo>
                <a:cubicBezTo>
                  <a:pt x="441325" y="457344"/>
                  <a:pt x="444062" y="456210"/>
                  <a:pt x="447675" y="474277"/>
                </a:cubicBezTo>
                <a:cubicBezTo>
                  <a:pt x="448733" y="479569"/>
                  <a:pt x="449885" y="484843"/>
                  <a:pt x="450850" y="490152"/>
                </a:cubicBezTo>
                <a:cubicBezTo>
                  <a:pt x="452737" y="500531"/>
                  <a:pt x="454586" y="514620"/>
                  <a:pt x="457200" y="525077"/>
                </a:cubicBezTo>
                <a:cubicBezTo>
                  <a:pt x="459536" y="534420"/>
                  <a:pt x="462182" y="538215"/>
                  <a:pt x="466725" y="547302"/>
                </a:cubicBezTo>
                <a:cubicBezTo>
                  <a:pt x="474800" y="595753"/>
                  <a:pt x="464917" y="531951"/>
                  <a:pt x="473075" y="629852"/>
                </a:cubicBezTo>
                <a:cubicBezTo>
                  <a:pt x="473437" y="634201"/>
                  <a:pt x="473377" y="639268"/>
                  <a:pt x="476250" y="642552"/>
                </a:cubicBezTo>
                <a:cubicBezTo>
                  <a:pt x="481276" y="648295"/>
                  <a:pt x="488060" y="652839"/>
                  <a:pt x="495300" y="655252"/>
                </a:cubicBezTo>
                <a:lnTo>
                  <a:pt x="514350" y="661602"/>
                </a:lnTo>
                <a:cubicBezTo>
                  <a:pt x="521758" y="660544"/>
                  <a:pt x="530668" y="663021"/>
                  <a:pt x="536575" y="658427"/>
                </a:cubicBezTo>
                <a:cubicBezTo>
                  <a:pt x="539898" y="655842"/>
                  <a:pt x="545429" y="628538"/>
                  <a:pt x="546100" y="623502"/>
                </a:cubicBezTo>
                <a:cubicBezTo>
                  <a:pt x="547506" y="612959"/>
                  <a:pt x="547315" y="602206"/>
                  <a:pt x="549275" y="591752"/>
                </a:cubicBezTo>
                <a:cubicBezTo>
                  <a:pt x="550509" y="585173"/>
                  <a:pt x="554525" y="579304"/>
                  <a:pt x="555625" y="572702"/>
                </a:cubicBezTo>
                <a:lnTo>
                  <a:pt x="558800" y="553652"/>
                </a:lnTo>
                <a:cubicBezTo>
                  <a:pt x="559858" y="531427"/>
                  <a:pt x="560587" y="509184"/>
                  <a:pt x="561975" y="486977"/>
                </a:cubicBezTo>
                <a:cubicBezTo>
                  <a:pt x="562704" y="475310"/>
                  <a:pt x="564464" y="463722"/>
                  <a:pt x="565150" y="452052"/>
                </a:cubicBezTo>
                <a:cubicBezTo>
                  <a:pt x="566581" y="427729"/>
                  <a:pt x="566935" y="403352"/>
                  <a:pt x="568325" y="379027"/>
                </a:cubicBezTo>
                <a:cubicBezTo>
                  <a:pt x="570468" y="341521"/>
                  <a:pt x="567814" y="351985"/>
                  <a:pt x="574675" y="331402"/>
                </a:cubicBezTo>
                <a:cubicBezTo>
                  <a:pt x="575733" y="315527"/>
                  <a:pt x="577532" y="299684"/>
                  <a:pt x="577850" y="283777"/>
                </a:cubicBezTo>
                <a:cubicBezTo>
                  <a:pt x="579649" y="193830"/>
                  <a:pt x="560647" y="101528"/>
                  <a:pt x="581025" y="13902"/>
                </a:cubicBezTo>
                <a:cubicBezTo>
                  <a:pt x="585586" y="-5711"/>
                  <a:pt x="621256" y="12023"/>
                  <a:pt x="641350" y="10727"/>
                </a:cubicBezTo>
                <a:cubicBezTo>
                  <a:pt x="654068" y="9907"/>
                  <a:pt x="666750" y="8610"/>
                  <a:pt x="679450" y="7552"/>
                </a:cubicBezTo>
                <a:cubicBezTo>
                  <a:pt x="710142" y="8610"/>
                  <a:pt x="740927" y="8104"/>
                  <a:pt x="771525" y="10727"/>
                </a:cubicBezTo>
                <a:cubicBezTo>
                  <a:pt x="778194" y="11299"/>
                  <a:pt x="790575" y="17077"/>
                  <a:pt x="790575" y="17077"/>
                </a:cubicBezTo>
                <a:cubicBezTo>
                  <a:pt x="797884" y="46312"/>
                  <a:pt x="795666" y="34053"/>
                  <a:pt x="796925" y="86927"/>
                </a:cubicBezTo>
                <a:cubicBezTo>
                  <a:pt x="798588" y="156765"/>
                  <a:pt x="798160" y="226646"/>
                  <a:pt x="800100" y="296477"/>
                </a:cubicBezTo>
                <a:cubicBezTo>
                  <a:pt x="800279" y="302912"/>
                  <a:pt x="802405" y="309148"/>
                  <a:pt x="803275" y="315527"/>
                </a:cubicBezTo>
                <a:cubicBezTo>
                  <a:pt x="805581" y="332436"/>
                  <a:pt x="804229" y="350138"/>
                  <a:pt x="809625" y="366327"/>
                </a:cubicBezTo>
                <a:lnTo>
                  <a:pt x="825500" y="413952"/>
                </a:lnTo>
                <a:lnTo>
                  <a:pt x="828675" y="423477"/>
                </a:lnTo>
                <a:cubicBezTo>
                  <a:pt x="829733" y="426652"/>
                  <a:pt x="831194" y="429720"/>
                  <a:pt x="831850" y="433002"/>
                </a:cubicBezTo>
                <a:lnTo>
                  <a:pt x="835025" y="448877"/>
                </a:lnTo>
                <a:cubicBezTo>
                  <a:pt x="841167" y="528729"/>
                  <a:pt x="832646" y="461586"/>
                  <a:pt x="844550" y="509202"/>
                </a:cubicBezTo>
                <a:cubicBezTo>
                  <a:pt x="845608" y="513435"/>
                  <a:pt x="846006" y="517891"/>
                  <a:pt x="847725" y="521902"/>
                </a:cubicBezTo>
                <a:cubicBezTo>
                  <a:pt x="849228" y="525409"/>
                  <a:pt x="852368" y="528014"/>
                  <a:pt x="854075" y="531427"/>
                </a:cubicBezTo>
                <a:cubicBezTo>
                  <a:pt x="855572" y="534420"/>
                  <a:pt x="855753" y="537959"/>
                  <a:pt x="857250" y="540952"/>
                </a:cubicBezTo>
                <a:cubicBezTo>
                  <a:pt x="858957" y="544365"/>
                  <a:pt x="861893" y="547064"/>
                  <a:pt x="863600" y="550477"/>
                </a:cubicBezTo>
                <a:cubicBezTo>
                  <a:pt x="865097" y="553470"/>
                  <a:pt x="865457" y="556926"/>
                  <a:pt x="866775" y="560002"/>
                </a:cubicBezTo>
                <a:cubicBezTo>
                  <a:pt x="874356" y="577691"/>
                  <a:pt x="872641" y="567109"/>
                  <a:pt x="876300" y="585402"/>
                </a:cubicBezTo>
                <a:cubicBezTo>
                  <a:pt x="880297" y="605386"/>
                  <a:pt x="878745" y="608611"/>
                  <a:pt x="885825" y="629852"/>
                </a:cubicBezTo>
                <a:cubicBezTo>
                  <a:pt x="886883" y="633027"/>
                  <a:pt x="886277" y="637432"/>
                  <a:pt x="889000" y="639377"/>
                </a:cubicBezTo>
                <a:cubicBezTo>
                  <a:pt x="894447" y="643268"/>
                  <a:pt x="908050" y="645727"/>
                  <a:pt x="908050" y="645727"/>
                </a:cubicBezTo>
                <a:cubicBezTo>
                  <a:pt x="913342" y="644669"/>
                  <a:pt x="918657" y="643723"/>
                  <a:pt x="923925" y="642552"/>
                </a:cubicBezTo>
                <a:cubicBezTo>
                  <a:pt x="928185" y="641605"/>
                  <a:pt x="933341" y="642250"/>
                  <a:pt x="936625" y="639377"/>
                </a:cubicBezTo>
                <a:cubicBezTo>
                  <a:pt x="942368" y="634351"/>
                  <a:pt x="943929" y="625723"/>
                  <a:pt x="949325" y="620327"/>
                </a:cubicBezTo>
                <a:lnTo>
                  <a:pt x="958850" y="610802"/>
                </a:lnTo>
                <a:cubicBezTo>
                  <a:pt x="987593" y="524574"/>
                  <a:pt x="958849" y="614020"/>
                  <a:pt x="965200" y="359977"/>
                </a:cubicBezTo>
                <a:cubicBezTo>
                  <a:pt x="965309" y="355615"/>
                  <a:pt x="967317" y="351510"/>
                  <a:pt x="968375" y="347277"/>
                </a:cubicBezTo>
                <a:cubicBezTo>
                  <a:pt x="969433" y="316585"/>
                  <a:pt x="969936" y="285869"/>
                  <a:pt x="971550" y="255202"/>
                </a:cubicBezTo>
                <a:cubicBezTo>
                  <a:pt x="972217" y="242531"/>
                  <a:pt x="975973" y="217888"/>
                  <a:pt x="977900" y="204402"/>
                </a:cubicBezTo>
                <a:cubicBezTo>
                  <a:pt x="978958" y="147252"/>
                  <a:pt x="979105" y="90078"/>
                  <a:pt x="981075" y="32952"/>
                </a:cubicBezTo>
                <a:cubicBezTo>
                  <a:pt x="981225" y="28591"/>
                  <a:pt x="980550" y="22565"/>
                  <a:pt x="984250" y="20252"/>
                </a:cubicBezTo>
                <a:cubicBezTo>
                  <a:pt x="990596" y="16286"/>
                  <a:pt x="999067" y="18135"/>
                  <a:pt x="1006475" y="17077"/>
                </a:cubicBezTo>
                <a:cubicBezTo>
                  <a:pt x="1065742" y="18135"/>
                  <a:pt x="1144506" y="-23703"/>
                  <a:pt x="1184275" y="20252"/>
                </a:cubicBezTo>
                <a:cubicBezTo>
                  <a:pt x="1228304" y="68915"/>
                  <a:pt x="1185549" y="151504"/>
                  <a:pt x="1187450" y="217102"/>
                </a:cubicBezTo>
                <a:cubicBezTo>
                  <a:pt x="1187667" y="224582"/>
                  <a:pt x="1189487" y="231930"/>
                  <a:pt x="1190625" y="239327"/>
                </a:cubicBezTo>
                <a:cubicBezTo>
                  <a:pt x="1195273" y="269539"/>
                  <a:pt x="1199647" y="285094"/>
                  <a:pt x="1203325" y="321877"/>
                </a:cubicBezTo>
                <a:cubicBezTo>
                  <a:pt x="1204383" y="332460"/>
                  <a:pt x="1204540" y="343173"/>
                  <a:pt x="1206500" y="353627"/>
                </a:cubicBezTo>
                <a:cubicBezTo>
                  <a:pt x="1207734" y="360206"/>
                  <a:pt x="1212850" y="372677"/>
                  <a:pt x="1212850" y="372677"/>
                </a:cubicBezTo>
                <a:cubicBezTo>
                  <a:pt x="1213908" y="380085"/>
                  <a:pt x="1215347" y="387449"/>
                  <a:pt x="1216025" y="394902"/>
                </a:cubicBezTo>
                <a:cubicBezTo>
                  <a:pt x="1216686" y="402172"/>
                  <a:pt x="1217054" y="442440"/>
                  <a:pt x="1222375" y="458402"/>
                </a:cubicBezTo>
                <a:cubicBezTo>
                  <a:pt x="1223872" y="462892"/>
                  <a:pt x="1226608" y="466869"/>
                  <a:pt x="1228725" y="471102"/>
                </a:cubicBezTo>
                <a:cubicBezTo>
                  <a:pt x="1229783" y="476394"/>
                  <a:pt x="1229667" y="482064"/>
                  <a:pt x="1231900" y="486977"/>
                </a:cubicBezTo>
                <a:cubicBezTo>
                  <a:pt x="1235058" y="493925"/>
                  <a:pt x="1240367" y="499677"/>
                  <a:pt x="1244600" y="506027"/>
                </a:cubicBezTo>
                <a:lnTo>
                  <a:pt x="1257300" y="525077"/>
                </a:lnTo>
                <a:cubicBezTo>
                  <a:pt x="1259417" y="528252"/>
                  <a:pt x="1261687" y="531330"/>
                  <a:pt x="1263650" y="534602"/>
                </a:cubicBezTo>
                <a:cubicBezTo>
                  <a:pt x="1266825" y="539894"/>
                  <a:pt x="1270415" y="544957"/>
                  <a:pt x="1273175" y="550477"/>
                </a:cubicBezTo>
                <a:cubicBezTo>
                  <a:pt x="1274672" y="553470"/>
                  <a:pt x="1274853" y="557009"/>
                  <a:pt x="1276350" y="560002"/>
                </a:cubicBezTo>
                <a:cubicBezTo>
                  <a:pt x="1278057" y="563415"/>
                  <a:pt x="1280993" y="566114"/>
                  <a:pt x="1282700" y="569527"/>
                </a:cubicBezTo>
                <a:cubicBezTo>
                  <a:pt x="1295845" y="595817"/>
                  <a:pt x="1274027" y="561280"/>
                  <a:pt x="1292225" y="588577"/>
                </a:cubicBezTo>
                <a:cubicBezTo>
                  <a:pt x="1298833" y="615008"/>
                  <a:pt x="1290787" y="588876"/>
                  <a:pt x="1301750" y="610802"/>
                </a:cubicBezTo>
                <a:cubicBezTo>
                  <a:pt x="1304027" y="615357"/>
                  <a:pt x="1307083" y="628958"/>
                  <a:pt x="1308100" y="633027"/>
                </a:cubicBezTo>
                <a:cubicBezTo>
                  <a:pt x="1314316" y="632139"/>
                  <a:pt x="1334188" y="632562"/>
                  <a:pt x="1339850" y="623502"/>
                </a:cubicBezTo>
                <a:cubicBezTo>
                  <a:pt x="1343398" y="617826"/>
                  <a:pt x="1344083" y="610802"/>
                  <a:pt x="1346200" y="604452"/>
                </a:cubicBezTo>
                <a:cubicBezTo>
                  <a:pt x="1348920" y="596291"/>
                  <a:pt x="1350955" y="590998"/>
                  <a:pt x="1352550" y="582227"/>
                </a:cubicBezTo>
                <a:cubicBezTo>
                  <a:pt x="1353889" y="574864"/>
                  <a:pt x="1354667" y="567410"/>
                  <a:pt x="1355725" y="560002"/>
                </a:cubicBezTo>
                <a:cubicBezTo>
                  <a:pt x="1356653" y="538648"/>
                  <a:pt x="1360199" y="451978"/>
                  <a:pt x="1362075" y="426652"/>
                </a:cubicBezTo>
                <a:cubicBezTo>
                  <a:pt x="1365967" y="374113"/>
                  <a:pt x="1362433" y="418689"/>
                  <a:pt x="1368425" y="391727"/>
                </a:cubicBezTo>
                <a:cubicBezTo>
                  <a:pt x="1370609" y="381898"/>
                  <a:pt x="1373974" y="355687"/>
                  <a:pt x="1374775" y="347277"/>
                </a:cubicBezTo>
                <a:cubicBezTo>
                  <a:pt x="1376083" y="333540"/>
                  <a:pt x="1376642" y="319739"/>
                  <a:pt x="1377950" y="306002"/>
                </a:cubicBezTo>
                <a:cubicBezTo>
                  <a:pt x="1380047" y="283984"/>
                  <a:pt x="1380557" y="283443"/>
                  <a:pt x="1384300" y="264727"/>
                </a:cubicBezTo>
                <a:cubicBezTo>
                  <a:pt x="1383242" y="205460"/>
                  <a:pt x="1382868" y="146177"/>
                  <a:pt x="1381125" y="86927"/>
                </a:cubicBezTo>
                <a:cubicBezTo>
                  <a:pt x="1380970" y="81674"/>
                  <a:pt x="1373873" y="33788"/>
                  <a:pt x="1381125" y="23427"/>
                </a:cubicBezTo>
                <a:cubicBezTo>
                  <a:pt x="1384963" y="17943"/>
                  <a:pt x="1395442" y="21810"/>
                  <a:pt x="1400175" y="17077"/>
                </a:cubicBezTo>
                <a:lnTo>
                  <a:pt x="1403350" y="13902"/>
                </a:lnTo>
                <a:lnTo>
                  <a:pt x="1403350" y="13902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07936" y="4936093"/>
            <a:ext cx="1193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Group A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450 -100m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7337425" y="4038599"/>
            <a:ext cx="1577975" cy="206375"/>
          </a:xfrm>
          <a:custGeom>
            <a:avLst/>
            <a:gdLst>
              <a:gd name="connsiteX0" fmla="*/ 0 w 1577975"/>
              <a:gd name="connsiteY0" fmla="*/ 38100 h 175664"/>
              <a:gd name="connsiteX1" fmla="*/ 0 w 1577975"/>
              <a:gd name="connsiteY1" fmla="*/ 38100 h 175664"/>
              <a:gd name="connsiteX2" fmla="*/ 19050 w 1577975"/>
              <a:gd name="connsiteY2" fmla="*/ 76200 h 175664"/>
              <a:gd name="connsiteX3" fmla="*/ 34925 w 1577975"/>
              <a:gd name="connsiteY3" fmla="*/ 101600 h 175664"/>
              <a:gd name="connsiteX4" fmla="*/ 47625 w 1577975"/>
              <a:gd name="connsiteY4" fmla="*/ 130175 h 175664"/>
              <a:gd name="connsiteX5" fmla="*/ 50800 w 1577975"/>
              <a:gd name="connsiteY5" fmla="*/ 139700 h 175664"/>
              <a:gd name="connsiteX6" fmla="*/ 69850 w 1577975"/>
              <a:gd name="connsiteY6" fmla="*/ 155575 h 175664"/>
              <a:gd name="connsiteX7" fmla="*/ 111125 w 1577975"/>
              <a:gd name="connsiteY7" fmla="*/ 165100 h 175664"/>
              <a:gd name="connsiteX8" fmla="*/ 149225 w 1577975"/>
              <a:gd name="connsiteY8" fmla="*/ 165100 h 175664"/>
              <a:gd name="connsiteX9" fmla="*/ 168275 w 1577975"/>
              <a:gd name="connsiteY9" fmla="*/ 152400 h 175664"/>
              <a:gd name="connsiteX10" fmla="*/ 180975 w 1577975"/>
              <a:gd name="connsiteY10" fmla="*/ 123825 h 175664"/>
              <a:gd name="connsiteX11" fmla="*/ 184150 w 1577975"/>
              <a:gd name="connsiteY11" fmla="*/ 114300 h 175664"/>
              <a:gd name="connsiteX12" fmla="*/ 193675 w 1577975"/>
              <a:gd name="connsiteY12" fmla="*/ 104775 h 175664"/>
              <a:gd name="connsiteX13" fmla="*/ 206375 w 1577975"/>
              <a:gd name="connsiteY13" fmla="*/ 88900 h 175664"/>
              <a:gd name="connsiteX14" fmla="*/ 209550 w 1577975"/>
              <a:gd name="connsiteY14" fmla="*/ 79375 h 175664"/>
              <a:gd name="connsiteX15" fmla="*/ 222250 w 1577975"/>
              <a:gd name="connsiteY15" fmla="*/ 73025 h 175664"/>
              <a:gd name="connsiteX16" fmla="*/ 238125 w 1577975"/>
              <a:gd name="connsiteY16" fmla="*/ 53975 h 175664"/>
              <a:gd name="connsiteX17" fmla="*/ 247650 w 1577975"/>
              <a:gd name="connsiteY17" fmla="*/ 47625 h 175664"/>
              <a:gd name="connsiteX18" fmla="*/ 254000 w 1577975"/>
              <a:gd name="connsiteY18" fmla="*/ 38100 h 175664"/>
              <a:gd name="connsiteX19" fmla="*/ 266700 w 1577975"/>
              <a:gd name="connsiteY19" fmla="*/ 28575 h 175664"/>
              <a:gd name="connsiteX20" fmla="*/ 295275 w 1577975"/>
              <a:gd name="connsiteY20" fmla="*/ 12700 h 175664"/>
              <a:gd name="connsiteX21" fmla="*/ 390525 w 1577975"/>
              <a:gd name="connsiteY21" fmla="*/ 15875 h 175664"/>
              <a:gd name="connsiteX22" fmla="*/ 400050 w 1577975"/>
              <a:gd name="connsiteY22" fmla="*/ 34925 h 175664"/>
              <a:gd name="connsiteX23" fmla="*/ 412750 w 1577975"/>
              <a:gd name="connsiteY23" fmla="*/ 53975 h 175664"/>
              <a:gd name="connsiteX24" fmla="*/ 425450 w 1577975"/>
              <a:gd name="connsiteY24" fmla="*/ 73025 h 175664"/>
              <a:gd name="connsiteX25" fmla="*/ 431800 w 1577975"/>
              <a:gd name="connsiteY25" fmla="*/ 82550 h 175664"/>
              <a:gd name="connsiteX26" fmla="*/ 438150 w 1577975"/>
              <a:gd name="connsiteY26" fmla="*/ 101600 h 175664"/>
              <a:gd name="connsiteX27" fmla="*/ 441325 w 1577975"/>
              <a:gd name="connsiteY27" fmla="*/ 111125 h 175664"/>
              <a:gd name="connsiteX28" fmla="*/ 450850 w 1577975"/>
              <a:gd name="connsiteY28" fmla="*/ 120650 h 175664"/>
              <a:gd name="connsiteX29" fmla="*/ 463550 w 1577975"/>
              <a:gd name="connsiteY29" fmla="*/ 142875 h 175664"/>
              <a:gd name="connsiteX30" fmla="*/ 469900 w 1577975"/>
              <a:gd name="connsiteY30" fmla="*/ 152400 h 175664"/>
              <a:gd name="connsiteX31" fmla="*/ 479425 w 1577975"/>
              <a:gd name="connsiteY31" fmla="*/ 155575 h 175664"/>
              <a:gd name="connsiteX32" fmla="*/ 485775 w 1577975"/>
              <a:gd name="connsiteY32" fmla="*/ 165100 h 175664"/>
              <a:gd name="connsiteX33" fmla="*/ 574675 w 1577975"/>
              <a:gd name="connsiteY33" fmla="*/ 168275 h 175664"/>
              <a:gd name="connsiteX34" fmla="*/ 587375 w 1577975"/>
              <a:gd name="connsiteY34" fmla="*/ 149225 h 175664"/>
              <a:gd name="connsiteX35" fmla="*/ 596900 w 1577975"/>
              <a:gd name="connsiteY35" fmla="*/ 95250 h 175664"/>
              <a:gd name="connsiteX36" fmla="*/ 600075 w 1577975"/>
              <a:gd name="connsiteY36" fmla="*/ 82550 h 175664"/>
              <a:gd name="connsiteX37" fmla="*/ 615950 w 1577975"/>
              <a:gd name="connsiteY37" fmla="*/ 63500 h 175664"/>
              <a:gd name="connsiteX38" fmla="*/ 625475 w 1577975"/>
              <a:gd name="connsiteY38" fmla="*/ 57150 h 175664"/>
              <a:gd name="connsiteX39" fmla="*/ 635000 w 1577975"/>
              <a:gd name="connsiteY39" fmla="*/ 47625 h 175664"/>
              <a:gd name="connsiteX40" fmla="*/ 647700 w 1577975"/>
              <a:gd name="connsiteY40" fmla="*/ 41275 h 175664"/>
              <a:gd name="connsiteX41" fmla="*/ 692150 w 1577975"/>
              <a:gd name="connsiteY41" fmla="*/ 31750 h 175664"/>
              <a:gd name="connsiteX42" fmla="*/ 714375 w 1577975"/>
              <a:gd name="connsiteY42" fmla="*/ 25400 h 175664"/>
              <a:gd name="connsiteX43" fmla="*/ 806450 w 1577975"/>
              <a:gd name="connsiteY43" fmla="*/ 31750 h 175664"/>
              <a:gd name="connsiteX44" fmla="*/ 815975 w 1577975"/>
              <a:gd name="connsiteY44" fmla="*/ 41275 h 175664"/>
              <a:gd name="connsiteX45" fmla="*/ 828675 w 1577975"/>
              <a:gd name="connsiteY45" fmla="*/ 60325 h 175664"/>
              <a:gd name="connsiteX46" fmla="*/ 838200 w 1577975"/>
              <a:gd name="connsiteY46" fmla="*/ 85725 h 175664"/>
              <a:gd name="connsiteX47" fmla="*/ 847725 w 1577975"/>
              <a:gd name="connsiteY47" fmla="*/ 104775 h 175664"/>
              <a:gd name="connsiteX48" fmla="*/ 857250 w 1577975"/>
              <a:gd name="connsiteY48" fmla="*/ 111125 h 175664"/>
              <a:gd name="connsiteX49" fmla="*/ 869950 w 1577975"/>
              <a:gd name="connsiteY49" fmla="*/ 133350 h 175664"/>
              <a:gd name="connsiteX50" fmla="*/ 876300 w 1577975"/>
              <a:gd name="connsiteY50" fmla="*/ 142875 h 175664"/>
              <a:gd name="connsiteX51" fmla="*/ 885825 w 1577975"/>
              <a:gd name="connsiteY51" fmla="*/ 152400 h 175664"/>
              <a:gd name="connsiteX52" fmla="*/ 892175 w 1577975"/>
              <a:gd name="connsiteY52" fmla="*/ 161925 h 175664"/>
              <a:gd name="connsiteX53" fmla="*/ 911225 w 1577975"/>
              <a:gd name="connsiteY53" fmla="*/ 171450 h 175664"/>
              <a:gd name="connsiteX54" fmla="*/ 968375 w 1577975"/>
              <a:gd name="connsiteY54" fmla="*/ 161925 h 175664"/>
              <a:gd name="connsiteX55" fmla="*/ 974725 w 1577975"/>
              <a:gd name="connsiteY55" fmla="*/ 152400 h 175664"/>
              <a:gd name="connsiteX56" fmla="*/ 981075 w 1577975"/>
              <a:gd name="connsiteY56" fmla="*/ 120650 h 175664"/>
              <a:gd name="connsiteX57" fmla="*/ 987425 w 1577975"/>
              <a:gd name="connsiteY57" fmla="*/ 95250 h 175664"/>
              <a:gd name="connsiteX58" fmla="*/ 990600 w 1577975"/>
              <a:gd name="connsiteY58" fmla="*/ 85725 h 175664"/>
              <a:gd name="connsiteX59" fmla="*/ 1003300 w 1577975"/>
              <a:gd name="connsiteY59" fmla="*/ 66675 h 175664"/>
              <a:gd name="connsiteX60" fmla="*/ 1012825 w 1577975"/>
              <a:gd name="connsiteY60" fmla="*/ 60325 h 175664"/>
              <a:gd name="connsiteX61" fmla="*/ 1025525 w 1577975"/>
              <a:gd name="connsiteY61" fmla="*/ 44450 h 175664"/>
              <a:gd name="connsiteX62" fmla="*/ 1035050 w 1577975"/>
              <a:gd name="connsiteY62" fmla="*/ 34925 h 175664"/>
              <a:gd name="connsiteX63" fmla="*/ 1054100 w 1577975"/>
              <a:gd name="connsiteY63" fmla="*/ 25400 h 175664"/>
              <a:gd name="connsiteX64" fmla="*/ 1066800 w 1577975"/>
              <a:gd name="connsiteY64" fmla="*/ 19050 h 175664"/>
              <a:gd name="connsiteX65" fmla="*/ 1085850 w 1577975"/>
              <a:gd name="connsiteY65" fmla="*/ 12700 h 175664"/>
              <a:gd name="connsiteX66" fmla="*/ 1095375 w 1577975"/>
              <a:gd name="connsiteY66" fmla="*/ 6350 h 175664"/>
              <a:gd name="connsiteX67" fmla="*/ 1120775 w 1577975"/>
              <a:gd name="connsiteY67" fmla="*/ 0 h 175664"/>
              <a:gd name="connsiteX68" fmla="*/ 1155700 w 1577975"/>
              <a:gd name="connsiteY68" fmla="*/ 6350 h 175664"/>
              <a:gd name="connsiteX69" fmla="*/ 1158875 w 1577975"/>
              <a:gd name="connsiteY69" fmla="*/ 15875 h 175664"/>
              <a:gd name="connsiteX70" fmla="*/ 1177925 w 1577975"/>
              <a:gd name="connsiteY70" fmla="*/ 25400 h 175664"/>
              <a:gd name="connsiteX71" fmla="*/ 1212850 w 1577975"/>
              <a:gd name="connsiteY71" fmla="*/ 28575 h 175664"/>
              <a:gd name="connsiteX72" fmla="*/ 1219200 w 1577975"/>
              <a:gd name="connsiteY72" fmla="*/ 47625 h 175664"/>
              <a:gd name="connsiteX73" fmla="*/ 1222375 w 1577975"/>
              <a:gd name="connsiteY73" fmla="*/ 66675 h 175664"/>
              <a:gd name="connsiteX74" fmla="*/ 1238250 w 1577975"/>
              <a:gd name="connsiteY74" fmla="*/ 82550 h 175664"/>
              <a:gd name="connsiteX75" fmla="*/ 1254125 w 1577975"/>
              <a:gd name="connsiteY75" fmla="*/ 111125 h 175664"/>
              <a:gd name="connsiteX76" fmla="*/ 1266825 w 1577975"/>
              <a:gd name="connsiteY76" fmla="*/ 133350 h 175664"/>
              <a:gd name="connsiteX77" fmla="*/ 1279525 w 1577975"/>
              <a:gd name="connsiteY77" fmla="*/ 139700 h 175664"/>
              <a:gd name="connsiteX78" fmla="*/ 1333500 w 1577975"/>
              <a:gd name="connsiteY78" fmla="*/ 146050 h 175664"/>
              <a:gd name="connsiteX79" fmla="*/ 1368425 w 1577975"/>
              <a:gd name="connsiteY79" fmla="*/ 146050 h 175664"/>
              <a:gd name="connsiteX80" fmla="*/ 1377950 w 1577975"/>
              <a:gd name="connsiteY80" fmla="*/ 127000 h 175664"/>
              <a:gd name="connsiteX81" fmla="*/ 1384300 w 1577975"/>
              <a:gd name="connsiteY81" fmla="*/ 114300 h 175664"/>
              <a:gd name="connsiteX82" fmla="*/ 1390650 w 1577975"/>
              <a:gd name="connsiteY82" fmla="*/ 95250 h 175664"/>
              <a:gd name="connsiteX83" fmla="*/ 1393825 w 1577975"/>
              <a:gd name="connsiteY83" fmla="*/ 82550 h 175664"/>
              <a:gd name="connsiteX84" fmla="*/ 1400175 w 1577975"/>
              <a:gd name="connsiteY84" fmla="*/ 69850 h 175664"/>
              <a:gd name="connsiteX85" fmla="*/ 1406525 w 1577975"/>
              <a:gd name="connsiteY85" fmla="*/ 50800 h 175664"/>
              <a:gd name="connsiteX86" fmla="*/ 1416050 w 1577975"/>
              <a:gd name="connsiteY86" fmla="*/ 44450 h 175664"/>
              <a:gd name="connsiteX87" fmla="*/ 1428750 w 1577975"/>
              <a:gd name="connsiteY87" fmla="*/ 41275 h 175664"/>
              <a:gd name="connsiteX88" fmla="*/ 1438275 w 1577975"/>
              <a:gd name="connsiteY88" fmla="*/ 38100 h 175664"/>
              <a:gd name="connsiteX89" fmla="*/ 1501775 w 1577975"/>
              <a:gd name="connsiteY89" fmla="*/ 34925 h 175664"/>
              <a:gd name="connsiteX90" fmla="*/ 1517650 w 1577975"/>
              <a:gd name="connsiteY90" fmla="*/ 31750 h 175664"/>
              <a:gd name="connsiteX91" fmla="*/ 1549400 w 1577975"/>
              <a:gd name="connsiteY91" fmla="*/ 28575 h 175664"/>
              <a:gd name="connsiteX92" fmla="*/ 1577975 w 1577975"/>
              <a:gd name="connsiteY92" fmla="*/ 22225 h 175664"/>
              <a:gd name="connsiteX93" fmla="*/ 1577975 w 1577975"/>
              <a:gd name="connsiteY93" fmla="*/ 22225 h 17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577975" h="175664">
                <a:moveTo>
                  <a:pt x="0" y="38100"/>
                </a:moveTo>
                <a:lnTo>
                  <a:pt x="0" y="38100"/>
                </a:lnTo>
                <a:cubicBezTo>
                  <a:pt x="6350" y="50800"/>
                  <a:pt x="14560" y="62730"/>
                  <a:pt x="19050" y="76200"/>
                </a:cubicBezTo>
                <a:cubicBezTo>
                  <a:pt x="26607" y="98870"/>
                  <a:pt x="19831" y="91537"/>
                  <a:pt x="34925" y="101600"/>
                </a:cubicBezTo>
                <a:cubicBezTo>
                  <a:pt x="44988" y="116694"/>
                  <a:pt x="40068" y="107505"/>
                  <a:pt x="47625" y="130175"/>
                </a:cubicBezTo>
                <a:cubicBezTo>
                  <a:pt x="48683" y="133350"/>
                  <a:pt x="48433" y="137333"/>
                  <a:pt x="50800" y="139700"/>
                </a:cubicBezTo>
                <a:cubicBezTo>
                  <a:pt x="56782" y="145682"/>
                  <a:pt x="61893" y="152039"/>
                  <a:pt x="69850" y="155575"/>
                </a:cubicBezTo>
                <a:cubicBezTo>
                  <a:pt x="86365" y="162915"/>
                  <a:pt x="93045" y="162517"/>
                  <a:pt x="111125" y="165100"/>
                </a:cubicBezTo>
                <a:cubicBezTo>
                  <a:pt x="126028" y="170068"/>
                  <a:pt x="127957" y="172189"/>
                  <a:pt x="149225" y="165100"/>
                </a:cubicBezTo>
                <a:cubicBezTo>
                  <a:pt x="156465" y="162687"/>
                  <a:pt x="168275" y="152400"/>
                  <a:pt x="168275" y="152400"/>
                </a:cubicBezTo>
                <a:cubicBezTo>
                  <a:pt x="178338" y="137306"/>
                  <a:pt x="173418" y="146495"/>
                  <a:pt x="180975" y="123825"/>
                </a:cubicBezTo>
                <a:cubicBezTo>
                  <a:pt x="182033" y="120650"/>
                  <a:pt x="181783" y="116667"/>
                  <a:pt x="184150" y="114300"/>
                </a:cubicBezTo>
                <a:lnTo>
                  <a:pt x="193675" y="104775"/>
                </a:lnTo>
                <a:cubicBezTo>
                  <a:pt x="201655" y="80834"/>
                  <a:pt x="189962" y="109416"/>
                  <a:pt x="206375" y="88900"/>
                </a:cubicBezTo>
                <a:cubicBezTo>
                  <a:pt x="208466" y="86287"/>
                  <a:pt x="207183" y="81742"/>
                  <a:pt x="209550" y="79375"/>
                </a:cubicBezTo>
                <a:cubicBezTo>
                  <a:pt x="212897" y="76028"/>
                  <a:pt x="218399" y="75776"/>
                  <a:pt x="222250" y="73025"/>
                </a:cubicBezTo>
                <a:cubicBezTo>
                  <a:pt x="240455" y="60022"/>
                  <a:pt x="224201" y="67899"/>
                  <a:pt x="238125" y="53975"/>
                </a:cubicBezTo>
                <a:cubicBezTo>
                  <a:pt x="240823" y="51277"/>
                  <a:pt x="244475" y="49742"/>
                  <a:pt x="247650" y="47625"/>
                </a:cubicBezTo>
                <a:cubicBezTo>
                  <a:pt x="249767" y="44450"/>
                  <a:pt x="251302" y="40798"/>
                  <a:pt x="254000" y="38100"/>
                </a:cubicBezTo>
                <a:cubicBezTo>
                  <a:pt x="257742" y="34358"/>
                  <a:pt x="262365" y="31610"/>
                  <a:pt x="266700" y="28575"/>
                </a:cubicBezTo>
                <a:cubicBezTo>
                  <a:pt x="286550" y="14680"/>
                  <a:pt x="279380" y="17998"/>
                  <a:pt x="295275" y="12700"/>
                </a:cubicBezTo>
                <a:cubicBezTo>
                  <a:pt x="327025" y="13758"/>
                  <a:pt x="359003" y="11935"/>
                  <a:pt x="390525" y="15875"/>
                </a:cubicBezTo>
                <a:cubicBezTo>
                  <a:pt x="395574" y="16506"/>
                  <a:pt x="398438" y="32023"/>
                  <a:pt x="400050" y="34925"/>
                </a:cubicBezTo>
                <a:cubicBezTo>
                  <a:pt x="403756" y="41596"/>
                  <a:pt x="408517" y="47625"/>
                  <a:pt x="412750" y="53975"/>
                </a:cubicBezTo>
                <a:lnTo>
                  <a:pt x="425450" y="73025"/>
                </a:lnTo>
                <a:cubicBezTo>
                  <a:pt x="427567" y="76200"/>
                  <a:pt x="430593" y="78930"/>
                  <a:pt x="431800" y="82550"/>
                </a:cubicBezTo>
                <a:lnTo>
                  <a:pt x="438150" y="101600"/>
                </a:lnTo>
                <a:cubicBezTo>
                  <a:pt x="439208" y="104775"/>
                  <a:pt x="438958" y="108758"/>
                  <a:pt x="441325" y="111125"/>
                </a:cubicBezTo>
                <a:lnTo>
                  <a:pt x="450850" y="120650"/>
                </a:lnTo>
                <a:cubicBezTo>
                  <a:pt x="456002" y="136107"/>
                  <a:pt x="451536" y="126056"/>
                  <a:pt x="463550" y="142875"/>
                </a:cubicBezTo>
                <a:cubicBezTo>
                  <a:pt x="465768" y="145980"/>
                  <a:pt x="466920" y="150016"/>
                  <a:pt x="469900" y="152400"/>
                </a:cubicBezTo>
                <a:cubicBezTo>
                  <a:pt x="472513" y="154491"/>
                  <a:pt x="476250" y="154517"/>
                  <a:pt x="479425" y="155575"/>
                </a:cubicBezTo>
                <a:cubicBezTo>
                  <a:pt x="481542" y="158750"/>
                  <a:pt x="483077" y="162402"/>
                  <a:pt x="485775" y="165100"/>
                </a:cubicBezTo>
                <a:cubicBezTo>
                  <a:pt x="507218" y="186543"/>
                  <a:pt x="561675" y="168795"/>
                  <a:pt x="574675" y="168275"/>
                </a:cubicBezTo>
                <a:cubicBezTo>
                  <a:pt x="578908" y="161925"/>
                  <a:pt x="586684" y="156825"/>
                  <a:pt x="587375" y="149225"/>
                </a:cubicBezTo>
                <a:cubicBezTo>
                  <a:pt x="593663" y="80062"/>
                  <a:pt x="585418" y="141177"/>
                  <a:pt x="596900" y="95250"/>
                </a:cubicBezTo>
                <a:cubicBezTo>
                  <a:pt x="597958" y="91017"/>
                  <a:pt x="598356" y="86561"/>
                  <a:pt x="600075" y="82550"/>
                </a:cubicBezTo>
                <a:cubicBezTo>
                  <a:pt x="602850" y="76075"/>
                  <a:pt x="610864" y="67738"/>
                  <a:pt x="615950" y="63500"/>
                </a:cubicBezTo>
                <a:cubicBezTo>
                  <a:pt x="618881" y="61057"/>
                  <a:pt x="622544" y="59593"/>
                  <a:pt x="625475" y="57150"/>
                </a:cubicBezTo>
                <a:cubicBezTo>
                  <a:pt x="628924" y="54275"/>
                  <a:pt x="631346" y="50235"/>
                  <a:pt x="635000" y="47625"/>
                </a:cubicBezTo>
                <a:cubicBezTo>
                  <a:pt x="638851" y="44874"/>
                  <a:pt x="643306" y="43033"/>
                  <a:pt x="647700" y="41275"/>
                </a:cubicBezTo>
                <a:cubicBezTo>
                  <a:pt x="671578" y="31724"/>
                  <a:pt x="664273" y="36396"/>
                  <a:pt x="692150" y="31750"/>
                </a:cubicBezTo>
                <a:cubicBezTo>
                  <a:pt x="700123" y="30421"/>
                  <a:pt x="706826" y="27916"/>
                  <a:pt x="714375" y="25400"/>
                </a:cubicBezTo>
                <a:cubicBezTo>
                  <a:pt x="745067" y="27517"/>
                  <a:pt x="776054" y="27001"/>
                  <a:pt x="806450" y="31750"/>
                </a:cubicBezTo>
                <a:cubicBezTo>
                  <a:pt x="810886" y="32443"/>
                  <a:pt x="813218" y="37731"/>
                  <a:pt x="815975" y="41275"/>
                </a:cubicBezTo>
                <a:cubicBezTo>
                  <a:pt x="820660" y="47299"/>
                  <a:pt x="828675" y="60325"/>
                  <a:pt x="828675" y="60325"/>
                </a:cubicBezTo>
                <a:cubicBezTo>
                  <a:pt x="834801" y="90953"/>
                  <a:pt x="827299" y="63924"/>
                  <a:pt x="838200" y="85725"/>
                </a:cubicBezTo>
                <a:cubicBezTo>
                  <a:pt x="843365" y="96054"/>
                  <a:pt x="838626" y="95676"/>
                  <a:pt x="847725" y="104775"/>
                </a:cubicBezTo>
                <a:cubicBezTo>
                  <a:pt x="850423" y="107473"/>
                  <a:pt x="854075" y="109008"/>
                  <a:pt x="857250" y="111125"/>
                </a:cubicBezTo>
                <a:cubicBezTo>
                  <a:pt x="862389" y="131683"/>
                  <a:pt x="856439" y="117136"/>
                  <a:pt x="869950" y="133350"/>
                </a:cubicBezTo>
                <a:cubicBezTo>
                  <a:pt x="872393" y="136281"/>
                  <a:pt x="873857" y="139944"/>
                  <a:pt x="876300" y="142875"/>
                </a:cubicBezTo>
                <a:cubicBezTo>
                  <a:pt x="879175" y="146324"/>
                  <a:pt x="882950" y="148951"/>
                  <a:pt x="885825" y="152400"/>
                </a:cubicBezTo>
                <a:cubicBezTo>
                  <a:pt x="888268" y="155331"/>
                  <a:pt x="889477" y="159227"/>
                  <a:pt x="892175" y="161925"/>
                </a:cubicBezTo>
                <a:cubicBezTo>
                  <a:pt x="898330" y="168080"/>
                  <a:pt x="903478" y="168868"/>
                  <a:pt x="911225" y="171450"/>
                </a:cubicBezTo>
                <a:cubicBezTo>
                  <a:pt x="928761" y="170281"/>
                  <a:pt x="953742" y="176558"/>
                  <a:pt x="968375" y="161925"/>
                </a:cubicBezTo>
                <a:cubicBezTo>
                  <a:pt x="971073" y="159227"/>
                  <a:pt x="972608" y="155575"/>
                  <a:pt x="974725" y="152400"/>
                </a:cubicBezTo>
                <a:cubicBezTo>
                  <a:pt x="980852" y="109514"/>
                  <a:pt x="974425" y="145033"/>
                  <a:pt x="981075" y="120650"/>
                </a:cubicBezTo>
                <a:cubicBezTo>
                  <a:pt x="983371" y="112230"/>
                  <a:pt x="984665" y="103529"/>
                  <a:pt x="987425" y="95250"/>
                </a:cubicBezTo>
                <a:cubicBezTo>
                  <a:pt x="988483" y="92075"/>
                  <a:pt x="988975" y="88651"/>
                  <a:pt x="990600" y="85725"/>
                </a:cubicBezTo>
                <a:cubicBezTo>
                  <a:pt x="994306" y="79054"/>
                  <a:pt x="996950" y="70908"/>
                  <a:pt x="1003300" y="66675"/>
                </a:cubicBezTo>
                <a:lnTo>
                  <a:pt x="1012825" y="60325"/>
                </a:lnTo>
                <a:cubicBezTo>
                  <a:pt x="1018037" y="44688"/>
                  <a:pt x="1012268" y="55497"/>
                  <a:pt x="1025525" y="44450"/>
                </a:cubicBezTo>
                <a:cubicBezTo>
                  <a:pt x="1028974" y="41575"/>
                  <a:pt x="1031601" y="37800"/>
                  <a:pt x="1035050" y="34925"/>
                </a:cubicBezTo>
                <a:cubicBezTo>
                  <a:pt x="1045817" y="25952"/>
                  <a:pt x="1042308" y="30454"/>
                  <a:pt x="1054100" y="25400"/>
                </a:cubicBezTo>
                <a:cubicBezTo>
                  <a:pt x="1058450" y="23536"/>
                  <a:pt x="1062406" y="20808"/>
                  <a:pt x="1066800" y="19050"/>
                </a:cubicBezTo>
                <a:cubicBezTo>
                  <a:pt x="1073015" y="16564"/>
                  <a:pt x="1080281" y="16413"/>
                  <a:pt x="1085850" y="12700"/>
                </a:cubicBezTo>
                <a:cubicBezTo>
                  <a:pt x="1089025" y="10583"/>
                  <a:pt x="1091962" y="8057"/>
                  <a:pt x="1095375" y="6350"/>
                </a:cubicBezTo>
                <a:cubicBezTo>
                  <a:pt x="1101884" y="3096"/>
                  <a:pt x="1114737" y="1208"/>
                  <a:pt x="1120775" y="0"/>
                </a:cubicBezTo>
                <a:cubicBezTo>
                  <a:pt x="1132417" y="2117"/>
                  <a:pt x="1144778" y="1799"/>
                  <a:pt x="1155700" y="6350"/>
                </a:cubicBezTo>
                <a:cubicBezTo>
                  <a:pt x="1158789" y="7637"/>
                  <a:pt x="1156784" y="13262"/>
                  <a:pt x="1158875" y="15875"/>
                </a:cubicBezTo>
                <a:cubicBezTo>
                  <a:pt x="1162120" y="19932"/>
                  <a:pt x="1172730" y="24658"/>
                  <a:pt x="1177925" y="25400"/>
                </a:cubicBezTo>
                <a:cubicBezTo>
                  <a:pt x="1189497" y="27053"/>
                  <a:pt x="1201208" y="27517"/>
                  <a:pt x="1212850" y="28575"/>
                </a:cubicBezTo>
                <a:cubicBezTo>
                  <a:pt x="1214967" y="34925"/>
                  <a:pt x="1218100" y="41023"/>
                  <a:pt x="1219200" y="47625"/>
                </a:cubicBezTo>
                <a:cubicBezTo>
                  <a:pt x="1220258" y="53975"/>
                  <a:pt x="1220339" y="60568"/>
                  <a:pt x="1222375" y="66675"/>
                </a:cubicBezTo>
                <a:cubicBezTo>
                  <a:pt x="1225399" y="75746"/>
                  <a:pt x="1230993" y="77712"/>
                  <a:pt x="1238250" y="82550"/>
                </a:cubicBezTo>
                <a:cubicBezTo>
                  <a:pt x="1246020" y="105860"/>
                  <a:pt x="1239867" y="96867"/>
                  <a:pt x="1254125" y="111125"/>
                </a:cubicBezTo>
                <a:cubicBezTo>
                  <a:pt x="1257352" y="120807"/>
                  <a:pt x="1257855" y="125661"/>
                  <a:pt x="1266825" y="133350"/>
                </a:cubicBezTo>
                <a:cubicBezTo>
                  <a:pt x="1270419" y="136430"/>
                  <a:pt x="1275175" y="137836"/>
                  <a:pt x="1279525" y="139700"/>
                </a:cubicBezTo>
                <a:cubicBezTo>
                  <a:pt x="1296844" y="147123"/>
                  <a:pt x="1313665" y="144633"/>
                  <a:pt x="1333500" y="146050"/>
                </a:cubicBezTo>
                <a:cubicBezTo>
                  <a:pt x="1346895" y="150515"/>
                  <a:pt x="1350474" y="153230"/>
                  <a:pt x="1368425" y="146050"/>
                </a:cubicBezTo>
                <a:cubicBezTo>
                  <a:pt x="1373685" y="143946"/>
                  <a:pt x="1376153" y="131194"/>
                  <a:pt x="1377950" y="127000"/>
                </a:cubicBezTo>
                <a:cubicBezTo>
                  <a:pt x="1379814" y="122650"/>
                  <a:pt x="1382542" y="118694"/>
                  <a:pt x="1384300" y="114300"/>
                </a:cubicBezTo>
                <a:cubicBezTo>
                  <a:pt x="1386786" y="108085"/>
                  <a:pt x="1389027" y="101744"/>
                  <a:pt x="1390650" y="95250"/>
                </a:cubicBezTo>
                <a:cubicBezTo>
                  <a:pt x="1391708" y="91017"/>
                  <a:pt x="1392293" y="86636"/>
                  <a:pt x="1393825" y="82550"/>
                </a:cubicBezTo>
                <a:cubicBezTo>
                  <a:pt x="1395487" y="78118"/>
                  <a:pt x="1398417" y="74244"/>
                  <a:pt x="1400175" y="69850"/>
                </a:cubicBezTo>
                <a:cubicBezTo>
                  <a:pt x="1402661" y="63635"/>
                  <a:pt x="1400956" y="54513"/>
                  <a:pt x="1406525" y="50800"/>
                </a:cubicBezTo>
                <a:cubicBezTo>
                  <a:pt x="1409700" y="48683"/>
                  <a:pt x="1412543" y="45953"/>
                  <a:pt x="1416050" y="44450"/>
                </a:cubicBezTo>
                <a:cubicBezTo>
                  <a:pt x="1420061" y="42731"/>
                  <a:pt x="1424554" y="42474"/>
                  <a:pt x="1428750" y="41275"/>
                </a:cubicBezTo>
                <a:cubicBezTo>
                  <a:pt x="1431968" y="40356"/>
                  <a:pt x="1434941" y="38390"/>
                  <a:pt x="1438275" y="38100"/>
                </a:cubicBezTo>
                <a:cubicBezTo>
                  <a:pt x="1459388" y="36264"/>
                  <a:pt x="1480608" y="35983"/>
                  <a:pt x="1501775" y="34925"/>
                </a:cubicBezTo>
                <a:cubicBezTo>
                  <a:pt x="1507067" y="33867"/>
                  <a:pt x="1512301" y="32463"/>
                  <a:pt x="1517650" y="31750"/>
                </a:cubicBezTo>
                <a:cubicBezTo>
                  <a:pt x="1528193" y="30344"/>
                  <a:pt x="1538970" y="30661"/>
                  <a:pt x="1549400" y="28575"/>
                </a:cubicBezTo>
                <a:cubicBezTo>
                  <a:pt x="1589011" y="20653"/>
                  <a:pt x="1544865" y="22225"/>
                  <a:pt x="1577975" y="22225"/>
                </a:cubicBezTo>
                <a:lnTo>
                  <a:pt x="1577975" y="22225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772671" y="3688833"/>
            <a:ext cx="1290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Group B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300 – 200m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9601200" y="2609850"/>
            <a:ext cx="1397000" cy="300595"/>
          </a:xfrm>
          <a:custGeom>
            <a:avLst/>
            <a:gdLst>
              <a:gd name="connsiteX0" fmla="*/ 1397000 w 1397000"/>
              <a:gd name="connsiteY0" fmla="*/ 12700 h 300595"/>
              <a:gd name="connsiteX1" fmla="*/ 1397000 w 1397000"/>
              <a:gd name="connsiteY1" fmla="*/ 12700 h 300595"/>
              <a:gd name="connsiteX2" fmla="*/ 1355725 w 1397000"/>
              <a:gd name="connsiteY2" fmla="*/ 9525 h 300595"/>
              <a:gd name="connsiteX3" fmla="*/ 1343025 w 1397000"/>
              <a:gd name="connsiteY3" fmla="*/ 6350 h 300595"/>
              <a:gd name="connsiteX4" fmla="*/ 1308100 w 1397000"/>
              <a:gd name="connsiteY4" fmla="*/ 3175 h 300595"/>
              <a:gd name="connsiteX5" fmla="*/ 1285875 w 1397000"/>
              <a:gd name="connsiteY5" fmla="*/ 0 h 300595"/>
              <a:gd name="connsiteX6" fmla="*/ 1247775 w 1397000"/>
              <a:gd name="connsiteY6" fmla="*/ 3175 h 300595"/>
              <a:gd name="connsiteX7" fmla="*/ 1244600 w 1397000"/>
              <a:gd name="connsiteY7" fmla="*/ 15875 h 300595"/>
              <a:gd name="connsiteX8" fmla="*/ 1241425 w 1397000"/>
              <a:gd name="connsiteY8" fmla="*/ 57150 h 300595"/>
              <a:gd name="connsiteX9" fmla="*/ 1238250 w 1397000"/>
              <a:gd name="connsiteY9" fmla="*/ 79375 h 300595"/>
              <a:gd name="connsiteX10" fmla="*/ 1235075 w 1397000"/>
              <a:gd name="connsiteY10" fmla="*/ 104775 h 300595"/>
              <a:gd name="connsiteX11" fmla="*/ 1231900 w 1397000"/>
              <a:gd name="connsiteY11" fmla="*/ 136525 h 300595"/>
              <a:gd name="connsiteX12" fmla="*/ 1228725 w 1397000"/>
              <a:gd name="connsiteY12" fmla="*/ 161925 h 300595"/>
              <a:gd name="connsiteX13" fmla="*/ 1225550 w 1397000"/>
              <a:gd name="connsiteY13" fmla="*/ 200025 h 300595"/>
              <a:gd name="connsiteX14" fmla="*/ 1216025 w 1397000"/>
              <a:gd name="connsiteY14" fmla="*/ 228600 h 300595"/>
              <a:gd name="connsiteX15" fmla="*/ 1212850 w 1397000"/>
              <a:gd name="connsiteY15" fmla="*/ 244475 h 300595"/>
              <a:gd name="connsiteX16" fmla="*/ 1181100 w 1397000"/>
              <a:gd name="connsiteY16" fmla="*/ 276225 h 300595"/>
              <a:gd name="connsiteX17" fmla="*/ 1171575 w 1397000"/>
              <a:gd name="connsiteY17" fmla="*/ 282575 h 300595"/>
              <a:gd name="connsiteX18" fmla="*/ 1162050 w 1397000"/>
              <a:gd name="connsiteY18" fmla="*/ 288925 h 300595"/>
              <a:gd name="connsiteX19" fmla="*/ 1139825 w 1397000"/>
              <a:gd name="connsiteY19" fmla="*/ 295275 h 300595"/>
              <a:gd name="connsiteX20" fmla="*/ 1085850 w 1397000"/>
              <a:gd name="connsiteY20" fmla="*/ 298450 h 300595"/>
              <a:gd name="connsiteX21" fmla="*/ 1031875 w 1397000"/>
              <a:gd name="connsiteY21" fmla="*/ 285750 h 300595"/>
              <a:gd name="connsiteX22" fmla="*/ 1028700 w 1397000"/>
              <a:gd name="connsiteY22" fmla="*/ 273050 h 300595"/>
              <a:gd name="connsiteX23" fmla="*/ 1025525 w 1397000"/>
              <a:gd name="connsiteY23" fmla="*/ 215900 h 300595"/>
              <a:gd name="connsiteX24" fmla="*/ 1022350 w 1397000"/>
              <a:gd name="connsiteY24" fmla="*/ 200025 h 300595"/>
              <a:gd name="connsiteX25" fmla="*/ 1016000 w 1397000"/>
              <a:gd name="connsiteY25" fmla="*/ 168275 h 300595"/>
              <a:gd name="connsiteX26" fmla="*/ 1006475 w 1397000"/>
              <a:gd name="connsiteY26" fmla="*/ 142875 h 300595"/>
              <a:gd name="connsiteX27" fmla="*/ 1003300 w 1397000"/>
              <a:gd name="connsiteY27" fmla="*/ 130175 h 300595"/>
              <a:gd name="connsiteX28" fmla="*/ 996950 w 1397000"/>
              <a:gd name="connsiteY28" fmla="*/ 111125 h 300595"/>
              <a:gd name="connsiteX29" fmla="*/ 990600 w 1397000"/>
              <a:gd name="connsiteY29" fmla="*/ 82550 h 300595"/>
              <a:gd name="connsiteX30" fmla="*/ 987425 w 1397000"/>
              <a:gd name="connsiteY30" fmla="*/ 47625 h 300595"/>
              <a:gd name="connsiteX31" fmla="*/ 981075 w 1397000"/>
              <a:gd name="connsiteY31" fmla="*/ 38100 h 300595"/>
              <a:gd name="connsiteX32" fmla="*/ 965200 w 1397000"/>
              <a:gd name="connsiteY32" fmla="*/ 34925 h 300595"/>
              <a:gd name="connsiteX33" fmla="*/ 923925 w 1397000"/>
              <a:gd name="connsiteY33" fmla="*/ 31750 h 300595"/>
              <a:gd name="connsiteX34" fmla="*/ 860425 w 1397000"/>
              <a:gd name="connsiteY34" fmla="*/ 34925 h 300595"/>
              <a:gd name="connsiteX35" fmla="*/ 857250 w 1397000"/>
              <a:gd name="connsiteY35" fmla="*/ 60325 h 300595"/>
              <a:gd name="connsiteX36" fmla="*/ 844550 w 1397000"/>
              <a:gd name="connsiteY36" fmla="*/ 95250 h 300595"/>
              <a:gd name="connsiteX37" fmla="*/ 841375 w 1397000"/>
              <a:gd name="connsiteY37" fmla="*/ 107950 h 300595"/>
              <a:gd name="connsiteX38" fmla="*/ 835025 w 1397000"/>
              <a:gd name="connsiteY38" fmla="*/ 117475 h 300595"/>
              <a:gd name="connsiteX39" fmla="*/ 831850 w 1397000"/>
              <a:gd name="connsiteY39" fmla="*/ 133350 h 300595"/>
              <a:gd name="connsiteX40" fmla="*/ 828675 w 1397000"/>
              <a:gd name="connsiteY40" fmla="*/ 155575 h 300595"/>
              <a:gd name="connsiteX41" fmla="*/ 825500 w 1397000"/>
              <a:gd name="connsiteY41" fmla="*/ 168275 h 300595"/>
              <a:gd name="connsiteX42" fmla="*/ 822325 w 1397000"/>
              <a:gd name="connsiteY42" fmla="*/ 184150 h 300595"/>
              <a:gd name="connsiteX43" fmla="*/ 819150 w 1397000"/>
              <a:gd name="connsiteY43" fmla="*/ 196850 h 300595"/>
              <a:gd name="connsiteX44" fmla="*/ 812800 w 1397000"/>
              <a:gd name="connsiteY44" fmla="*/ 222250 h 300595"/>
              <a:gd name="connsiteX45" fmla="*/ 803275 w 1397000"/>
              <a:gd name="connsiteY45" fmla="*/ 231775 h 300595"/>
              <a:gd name="connsiteX46" fmla="*/ 793750 w 1397000"/>
              <a:gd name="connsiteY46" fmla="*/ 250825 h 300595"/>
              <a:gd name="connsiteX47" fmla="*/ 781050 w 1397000"/>
              <a:gd name="connsiteY47" fmla="*/ 260350 h 300595"/>
              <a:gd name="connsiteX48" fmla="*/ 771525 w 1397000"/>
              <a:gd name="connsiteY48" fmla="*/ 269875 h 300595"/>
              <a:gd name="connsiteX49" fmla="*/ 742950 w 1397000"/>
              <a:gd name="connsiteY49" fmla="*/ 276225 h 300595"/>
              <a:gd name="connsiteX50" fmla="*/ 720725 w 1397000"/>
              <a:gd name="connsiteY50" fmla="*/ 282575 h 300595"/>
              <a:gd name="connsiteX51" fmla="*/ 701675 w 1397000"/>
              <a:gd name="connsiteY51" fmla="*/ 285750 h 300595"/>
              <a:gd name="connsiteX52" fmla="*/ 663575 w 1397000"/>
              <a:gd name="connsiteY52" fmla="*/ 282575 h 300595"/>
              <a:gd name="connsiteX53" fmla="*/ 654050 w 1397000"/>
              <a:gd name="connsiteY53" fmla="*/ 279400 h 300595"/>
              <a:gd name="connsiteX54" fmla="*/ 635000 w 1397000"/>
              <a:gd name="connsiteY54" fmla="*/ 263525 h 300595"/>
              <a:gd name="connsiteX55" fmla="*/ 628650 w 1397000"/>
              <a:gd name="connsiteY55" fmla="*/ 254000 h 300595"/>
              <a:gd name="connsiteX56" fmla="*/ 619125 w 1397000"/>
              <a:gd name="connsiteY56" fmla="*/ 247650 h 300595"/>
              <a:gd name="connsiteX57" fmla="*/ 612775 w 1397000"/>
              <a:gd name="connsiteY57" fmla="*/ 222250 h 300595"/>
              <a:gd name="connsiteX58" fmla="*/ 606425 w 1397000"/>
              <a:gd name="connsiteY58" fmla="*/ 130175 h 300595"/>
              <a:gd name="connsiteX59" fmla="*/ 600075 w 1397000"/>
              <a:gd name="connsiteY59" fmla="*/ 111125 h 300595"/>
              <a:gd name="connsiteX60" fmla="*/ 596900 w 1397000"/>
              <a:gd name="connsiteY60" fmla="*/ 101600 h 300595"/>
              <a:gd name="connsiteX61" fmla="*/ 590550 w 1397000"/>
              <a:gd name="connsiteY61" fmla="*/ 69850 h 300595"/>
              <a:gd name="connsiteX62" fmla="*/ 587375 w 1397000"/>
              <a:gd name="connsiteY62" fmla="*/ 60325 h 300595"/>
              <a:gd name="connsiteX63" fmla="*/ 577850 w 1397000"/>
              <a:gd name="connsiteY63" fmla="*/ 53975 h 300595"/>
              <a:gd name="connsiteX64" fmla="*/ 558800 w 1397000"/>
              <a:gd name="connsiteY64" fmla="*/ 47625 h 300595"/>
              <a:gd name="connsiteX65" fmla="*/ 501650 w 1397000"/>
              <a:gd name="connsiteY65" fmla="*/ 50800 h 300595"/>
              <a:gd name="connsiteX66" fmla="*/ 492125 w 1397000"/>
              <a:gd name="connsiteY66" fmla="*/ 53975 h 300595"/>
              <a:gd name="connsiteX67" fmla="*/ 479425 w 1397000"/>
              <a:gd name="connsiteY67" fmla="*/ 57150 h 300595"/>
              <a:gd name="connsiteX68" fmla="*/ 450850 w 1397000"/>
              <a:gd name="connsiteY68" fmla="*/ 66675 h 300595"/>
              <a:gd name="connsiteX69" fmla="*/ 441325 w 1397000"/>
              <a:gd name="connsiteY69" fmla="*/ 69850 h 300595"/>
              <a:gd name="connsiteX70" fmla="*/ 431800 w 1397000"/>
              <a:gd name="connsiteY70" fmla="*/ 79375 h 300595"/>
              <a:gd name="connsiteX71" fmla="*/ 422275 w 1397000"/>
              <a:gd name="connsiteY71" fmla="*/ 114300 h 300595"/>
              <a:gd name="connsiteX72" fmla="*/ 419100 w 1397000"/>
              <a:gd name="connsiteY72" fmla="*/ 123825 h 300595"/>
              <a:gd name="connsiteX73" fmla="*/ 412750 w 1397000"/>
              <a:gd name="connsiteY73" fmla="*/ 146050 h 300595"/>
              <a:gd name="connsiteX74" fmla="*/ 406400 w 1397000"/>
              <a:gd name="connsiteY74" fmla="*/ 193675 h 300595"/>
              <a:gd name="connsiteX75" fmla="*/ 403225 w 1397000"/>
              <a:gd name="connsiteY75" fmla="*/ 209550 h 300595"/>
              <a:gd name="connsiteX76" fmla="*/ 400050 w 1397000"/>
              <a:gd name="connsiteY76" fmla="*/ 228600 h 300595"/>
              <a:gd name="connsiteX77" fmla="*/ 396875 w 1397000"/>
              <a:gd name="connsiteY77" fmla="*/ 254000 h 300595"/>
              <a:gd name="connsiteX78" fmla="*/ 387350 w 1397000"/>
              <a:gd name="connsiteY78" fmla="*/ 273050 h 300595"/>
              <a:gd name="connsiteX79" fmla="*/ 384175 w 1397000"/>
              <a:gd name="connsiteY79" fmla="*/ 282575 h 300595"/>
              <a:gd name="connsiteX80" fmla="*/ 365125 w 1397000"/>
              <a:gd name="connsiteY80" fmla="*/ 288925 h 300595"/>
              <a:gd name="connsiteX81" fmla="*/ 355600 w 1397000"/>
              <a:gd name="connsiteY81" fmla="*/ 292100 h 300595"/>
              <a:gd name="connsiteX82" fmla="*/ 346075 w 1397000"/>
              <a:gd name="connsiteY82" fmla="*/ 295275 h 300595"/>
              <a:gd name="connsiteX83" fmla="*/ 260350 w 1397000"/>
              <a:gd name="connsiteY83" fmla="*/ 292100 h 300595"/>
              <a:gd name="connsiteX84" fmla="*/ 247650 w 1397000"/>
              <a:gd name="connsiteY84" fmla="*/ 285750 h 300595"/>
              <a:gd name="connsiteX85" fmla="*/ 238125 w 1397000"/>
              <a:gd name="connsiteY85" fmla="*/ 282575 h 300595"/>
              <a:gd name="connsiteX86" fmla="*/ 225425 w 1397000"/>
              <a:gd name="connsiteY86" fmla="*/ 263525 h 300595"/>
              <a:gd name="connsiteX87" fmla="*/ 219075 w 1397000"/>
              <a:gd name="connsiteY87" fmla="*/ 244475 h 300595"/>
              <a:gd name="connsiteX88" fmla="*/ 215900 w 1397000"/>
              <a:gd name="connsiteY88" fmla="*/ 234950 h 300595"/>
              <a:gd name="connsiteX89" fmla="*/ 212725 w 1397000"/>
              <a:gd name="connsiteY89" fmla="*/ 222250 h 300595"/>
              <a:gd name="connsiteX90" fmla="*/ 206375 w 1397000"/>
              <a:gd name="connsiteY90" fmla="*/ 212725 h 300595"/>
              <a:gd name="connsiteX91" fmla="*/ 200025 w 1397000"/>
              <a:gd name="connsiteY91" fmla="*/ 92075 h 300595"/>
              <a:gd name="connsiteX92" fmla="*/ 193675 w 1397000"/>
              <a:gd name="connsiteY92" fmla="*/ 73025 h 300595"/>
              <a:gd name="connsiteX93" fmla="*/ 187325 w 1397000"/>
              <a:gd name="connsiteY93" fmla="*/ 53975 h 300595"/>
              <a:gd name="connsiteX94" fmla="*/ 184150 w 1397000"/>
              <a:gd name="connsiteY94" fmla="*/ 44450 h 300595"/>
              <a:gd name="connsiteX95" fmla="*/ 165100 w 1397000"/>
              <a:gd name="connsiteY95" fmla="*/ 34925 h 300595"/>
              <a:gd name="connsiteX96" fmla="*/ 60325 w 1397000"/>
              <a:gd name="connsiteY96" fmla="*/ 38100 h 300595"/>
              <a:gd name="connsiteX97" fmla="*/ 57150 w 1397000"/>
              <a:gd name="connsiteY97" fmla="*/ 79375 h 300595"/>
              <a:gd name="connsiteX98" fmla="*/ 53975 w 1397000"/>
              <a:gd name="connsiteY98" fmla="*/ 88900 h 300595"/>
              <a:gd name="connsiteX99" fmla="*/ 50800 w 1397000"/>
              <a:gd name="connsiteY99" fmla="*/ 101600 h 300595"/>
              <a:gd name="connsiteX100" fmla="*/ 44450 w 1397000"/>
              <a:gd name="connsiteY100" fmla="*/ 111125 h 300595"/>
              <a:gd name="connsiteX101" fmla="*/ 38100 w 1397000"/>
              <a:gd name="connsiteY101" fmla="*/ 130175 h 300595"/>
              <a:gd name="connsiteX102" fmla="*/ 34925 w 1397000"/>
              <a:gd name="connsiteY102" fmla="*/ 139700 h 300595"/>
              <a:gd name="connsiteX103" fmla="*/ 28575 w 1397000"/>
              <a:gd name="connsiteY103" fmla="*/ 149225 h 300595"/>
              <a:gd name="connsiteX104" fmla="*/ 25400 w 1397000"/>
              <a:gd name="connsiteY104" fmla="*/ 161925 h 300595"/>
              <a:gd name="connsiteX105" fmla="*/ 15875 w 1397000"/>
              <a:gd name="connsiteY105" fmla="*/ 190500 h 300595"/>
              <a:gd name="connsiteX106" fmla="*/ 6350 w 1397000"/>
              <a:gd name="connsiteY106" fmla="*/ 212725 h 300595"/>
              <a:gd name="connsiteX107" fmla="*/ 3175 w 1397000"/>
              <a:gd name="connsiteY107" fmla="*/ 225425 h 300595"/>
              <a:gd name="connsiteX108" fmla="*/ 0 w 1397000"/>
              <a:gd name="connsiteY108" fmla="*/ 234950 h 300595"/>
              <a:gd name="connsiteX109" fmla="*/ 0 w 1397000"/>
              <a:gd name="connsiteY109" fmla="*/ 234950 h 30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397000" h="300595">
                <a:moveTo>
                  <a:pt x="1397000" y="12700"/>
                </a:moveTo>
                <a:lnTo>
                  <a:pt x="1397000" y="12700"/>
                </a:lnTo>
                <a:cubicBezTo>
                  <a:pt x="1383242" y="11642"/>
                  <a:pt x="1369429" y="11137"/>
                  <a:pt x="1355725" y="9525"/>
                </a:cubicBezTo>
                <a:cubicBezTo>
                  <a:pt x="1351391" y="9015"/>
                  <a:pt x="1347350" y="6927"/>
                  <a:pt x="1343025" y="6350"/>
                </a:cubicBezTo>
                <a:cubicBezTo>
                  <a:pt x="1331438" y="4805"/>
                  <a:pt x="1319718" y="4466"/>
                  <a:pt x="1308100" y="3175"/>
                </a:cubicBezTo>
                <a:cubicBezTo>
                  <a:pt x="1300662" y="2349"/>
                  <a:pt x="1293283" y="1058"/>
                  <a:pt x="1285875" y="0"/>
                </a:cubicBezTo>
                <a:cubicBezTo>
                  <a:pt x="1273175" y="1058"/>
                  <a:pt x="1259670" y="-1400"/>
                  <a:pt x="1247775" y="3175"/>
                </a:cubicBezTo>
                <a:cubicBezTo>
                  <a:pt x="1243702" y="4741"/>
                  <a:pt x="1245110" y="11541"/>
                  <a:pt x="1244600" y="15875"/>
                </a:cubicBezTo>
                <a:cubicBezTo>
                  <a:pt x="1242988" y="29579"/>
                  <a:pt x="1242798" y="43420"/>
                  <a:pt x="1241425" y="57150"/>
                </a:cubicBezTo>
                <a:cubicBezTo>
                  <a:pt x="1240680" y="64596"/>
                  <a:pt x="1239239" y="71957"/>
                  <a:pt x="1238250" y="79375"/>
                </a:cubicBezTo>
                <a:cubicBezTo>
                  <a:pt x="1237122" y="87833"/>
                  <a:pt x="1236017" y="96295"/>
                  <a:pt x="1235075" y="104775"/>
                </a:cubicBezTo>
                <a:cubicBezTo>
                  <a:pt x="1233900" y="115346"/>
                  <a:pt x="1233075" y="125954"/>
                  <a:pt x="1231900" y="136525"/>
                </a:cubicBezTo>
                <a:cubicBezTo>
                  <a:pt x="1230958" y="145005"/>
                  <a:pt x="1229574" y="153435"/>
                  <a:pt x="1228725" y="161925"/>
                </a:cubicBezTo>
                <a:cubicBezTo>
                  <a:pt x="1227457" y="174606"/>
                  <a:pt x="1227131" y="187379"/>
                  <a:pt x="1225550" y="200025"/>
                </a:cubicBezTo>
                <a:cubicBezTo>
                  <a:pt x="1223809" y="213951"/>
                  <a:pt x="1220317" y="214293"/>
                  <a:pt x="1216025" y="228600"/>
                </a:cubicBezTo>
                <a:cubicBezTo>
                  <a:pt x="1214474" y="233769"/>
                  <a:pt x="1215083" y="239562"/>
                  <a:pt x="1212850" y="244475"/>
                </a:cubicBezTo>
                <a:cubicBezTo>
                  <a:pt x="1203647" y="264721"/>
                  <a:pt x="1198770" y="264445"/>
                  <a:pt x="1181100" y="276225"/>
                </a:cubicBezTo>
                <a:lnTo>
                  <a:pt x="1171575" y="282575"/>
                </a:lnTo>
                <a:cubicBezTo>
                  <a:pt x="1168400" y="284692"/>
                  <a:pt x="1165670" y="287718"/>
                  <a:pt x="1162050" y="288925"/>
                </a:cubicBezTo>
                <a:cubicBezTo>
                  <a:pt x="1156335" y="290830"/>
                  <a:pt x="1145406" y="294743"/>
                  <a:pt x="1139825" y="295275"/>
                </a:cubicBezTo>
                <a:cubicBezTo>
                  <a:pt x="1121883" y="296984"/>
                  <a:pt x="1103842" y="297392"/>
                  <a:pt x="1085850" y="298450"/>
                </a:cubicBezTo>
                <a:cubicBezTo>
                  <a:pt x="1038007" y="295460"/>
                  <a:pt x="1039173" y="311293"/>
                  <a:pt x="1031875" y="285750"/>
                </a:cubicBezTo>
                <a:cubicBezTo>
                  <a:pt x="1030676" y="281554"/>
                  <a:pt x="1029758" y="277283"/>
                  <a:pt x="1028700" y="273050"/>
                </a:cubicBezTo>
                <a:cubicBezTo>
                  <a:pt x="1027642" y="254000"/>
                  <a:pt x="1027178" y="234908"/>
                  <a:pt x="1025525" y="215900"/>
                </a:cubicBezTo>
                <a:cubicBezTo>
                  <a:pt x="1025058" y="210524"/>
                  <a:pt x="1023315" y="205334"/>
                  <a:pt x="1022350" y="200025"/>
                </a:cubicBezTo>
                <a:cubicBezTo>
                  <a:pt x="1013018" y="148697"/>
                  <a:pt x="1024424" y="206182"/>
                  <a:pt x="1016000" y="168275"/>
                </a:cubicBezTo>
                <a:cubicBezTo>
                  <a:pt x="1011423" y="147677"/>
                  <a:pt x="1016281" y="157584"/>
                  <a:pt x="1006475" y="142875"/>
                </a:cubicBezTo>
                <a:cubicBezTo>
                  <a:pt x="1005417" y="138642"/>
                  <a:pt x="1004554" y="134355"/>
                  <a:pt x="1003300" y="130175"/>
                </a:cubicBezTo>
                <a:cubicBezTo>
                  <a:pt x="1001377" y="123764"/>
                  <a:pt x="998573" y="117619"/>
                  <a:pt x="996950" y="111125"/>
                </a:cubicBezTo>
                <a:cubicBezTo>
                  <a:pt x="992466" y="93190"/>
                  <a:pt x="994631" y="102704"/>
                  <a:pt x="990600" y="82550"/>
                </a:cubicBezTo>
                <a:cubicBezTo>
                  <a:pt x="989542" y="70908"/>
                  <a:pt x="989874" y="59055"/>
                  <a:pt x="987425" y="47625"/>
                </a:cubicBezTo>
                <a:cubicBezTo>
                  <a:pt x="986625" y="43894"/>
                  <a:pt x="984388" y="39993"/>
                  <a:pt x="981075" y="38100"/>
                </a:cubicBezTo>
                <a:cubicBezTo>
                  <a:pt x="976390" y="35423"/>
                  <a:pt x="970563" y="35521"/>
                  <a:pt x="965200" y="34925"/>
                </a:cubicBezTo>
                <a:cubicBezTo>
                  <a:pt x="951485" y="33401"/>
                  <a:pt x="937683" y="32808"/>
                  <a:pt x="923925" y="31750"/>
                </a:cubicBezTo>
                <a:cubicBezTo>
                  <a:pt x="902758" y="32808"/>
                  <a:pt x="879905" y="26577"/>
                  <a:pt x="860425" y="34925"/>
                </a:cubicBezTo>
                <a:cubicBezTo>
                  <a:pt x="852582" y="38286"/>
                  <a:pt x="858822" y="51939"/>
                  <a:pt x="857250" y="60325"/>
                </a:cubicBezTo>
                <a:cubicBezTo>
                  <a:pt x="852505" y="85631"/>
                  <a:pt x="854635" y="80123"/>
                  <a:pt x="844550" y="95250"/>
                </a:cubicBezTo>
                <a:cubicBezTo>
                  <a:pt x="843492" y="99483"/>
                  <a:pt x="843094" y="103939"/>
                  <a:pt x="841375" y="107950"/>
                </a:cubicBezTo>
                <a:cubicBezTo>
                  <a:pt x="839872" y="111457"/>
                  <a:pt x="836365" y="113902"/>
                  <a:pt x="835025" y="117475"/>
                </a:cubicBezTo>
                <a:cubicBezTo>
                  <a:pt x="833130" y="122528"/>
                  <a:pt x="832737" y="128027"/>
                  <a:pt x="831850" y="133350"/>
                </a:cubicBezTo>
                <a:cubicBezTo>
                  <a:pt x="830620" y="140732"/>
                  <a:pt x="830014" y="148212"/>
                  <a:pt x="828675" y="155575"/>
                </a:cubicBezTo>
                <a:cubicBezTo>
                  <a:pt x="827894" y="159868"/>
                  <a:pt x="826447" y="164015"/>
                  <a:pt x="825500" y="168275"/>
                </a:cubicBezTo>
                <a:cubicBezTo>
                  <a:pt x="824329" y="173543"/>
                  <a:pt x="823496" y="178882"/>
                  <a:pt x="822325" y="184150"/>
                </a:cubicBezTo>
                <a:cubicBezTo>
                  <a:pt x="821378" y="188410"/>
                  <a:pt x="820097" y="192590"/>
                  <a:pt x="819150" y="196850"/>
                </a:cubicBezTo>
                <a:cubicBezTo>
                  <a:pt x="818616" y="199254"/>
                  <a:pt x="815637" y="217995"/>
                  <a:pt x="812800" y="222250"/>
                </a:cubicBezTo>
                <a:cubicBezTo>
                  <a:pt x="810309" y="225986"/>
                  <a:pt x="806450" y="228600"/>
                  <a:pt x="803275" y="231775"/>
                </a:cubicBezTo>
                <a:cubicBezTo>
                  <a:pt x="800693" y="239522"/>
                  <a:pt x="799905" y="244670"/>
                  <a:pt x="793750" y="250825"/>
                </a:cubicBezTo>
                <a:cubicBezTo>
                  <a:pt x="790008" y="254567"/>
                  <a:pt x="785068" y="256906"/>
                  <a:pt x="781050" y="260350"/>
                </a:cubicBezTo>
                <a:cubicBezTo>
                  <a:pt x="777641" y="263272"/>
                  <a:pt x="775424" y="267647"/>
                  <a:pt x="771525" y="269875"/>
                </a:cubicBezTo>
                <a:cubicBezTo>
                  <a:pt x="768990" y="271324"/>
                  <a:pt x="744058" y="275948"/>
                  <a:pt x="742950" y="276225"/>
                </a:cubicBezTo>
                <a:cubicBezTo>
                  <a:pt x="718741" y="282277"/>
                  <a:pt x="750419" y="276636"/>
                  <a:pt x="720725" y="282575"/>
                </a:cubicBezTo>
                <a:cubicBezTo>
                  <a:pt x="714412" y="283838"/>
                  <a:pt x="708025" y="284692"/>
                  <a:pt x="701675" y="285750"/>
                </a:cubicBezTo>
                <a:cubicBezTo>
                  <a:pt x="688975" y="284692"/>
                  <a:pt x="676207" y="284259"/>
                  <a:pt x="663575" y="282575"/>
                </a:cubicBezTo>
                <a:cubicBezTo>
                  <a:pt x="660258" y="282133"/>
                  <a:pt x="657043" y="280897"/>
                  <a:pt x="654050" y="279400"/>
                </a:cubicBezTo>
                <a:cubicBezTo>
                  <a:pt x="646914" y="275832"/>
                  <a:pt x="640016" y="269544"/>
                  <a:pt x="635000" y="263525"/>
                </a:cubicBezTo>
                <a:cubicBezTo>
                  <a:pt x="632557" y="260594"/>
                  <a:pt x="631348" y="256698"/>
                  <a:pt x="628650" y="254000"/>
                </a:cubicBezTo>
                <a:cubicBezTo>
                  <a:pt x="625952" y="251302"/>
                  <a:pt x="622300" y="249767"/>
                  <a:pt x="619125" y="247650"/>
                </a:cubicBezTo>
                <a:cubicBezTo>
                  <a:pt x="616144" y="238708"/>
                  <a:pt x="613541" y="232212"/>
                  <a:pt x="612775" y="222250"/>
                </a:cubicBezTo>
                <a:cubicBezTo>
                  <a:pt x="611947" y="211485"/>
                  <a:pt x="611304" y="152944"/>
                  <a:pt x="606425" y="130175"/>
                </a:cubicBezTo>
                <a:cubicBezTo>
                  <a:pt x="605023" y="123630"/>
                  <a:pt x="602192" y="117475"/>
                  <a:pt x="600075" y="111125"/>
                </a:cubicBezTo>
                <a:cubicBezTo>
                  <a:pt x="599017" y="107950"/>
                  <a:pt x="597450" y="104901"/>
                  <a:pt x="596900" y="101600"/>
                </a:cubicBezTo>
                <a:cubicBezTo>
                  <a:pt x="594405" y="86631"/>
                  <a:pt x="594339" y="83112"/>
                  <a:pt x="590550" y="69850"/>
                </a:cubicBezTo>
                <a:cubicBezTo>
                  <a:pt x="589631" y="66632"/>
                  <a:pt x="589466" y="62938"/>
                  <a:pt x="587375" y="60325"/>
                </a:cubicBezTo>
                <a:cubicBezTo>
                  <a:pt x="584991" y="57345"/>
                  <a:pt x="581337" y="55525"/>
                  <a:pt x="577850" y="53975"/>
                </a:cubicBezTo>
                <a:cubicBezTo>
                  <a:pt x="571733" y="51257"/>
                  <a:pt x="558800" y="47625"/>
                  <a:pt x="558800" y="47625"/>
                </a:cubicBezTo>
                <a:cubicBezTo>
                  <a:pt x="539750" y="48683"/>
                  <a:pt x="520643" y="48991"/>
                  <a:pt x="501650" y="50800"/>
                </a:cubicBezTo>
                <a:cubicBezTo>
                  <a:pt x="498318" y="51117"/>
                  <a:pt x="495343" y="53056"/>
                  <a:pt x="492125" y="53975"/>
                </a:cubicBezTo>
                <a:cubicBezTo>
                  <a:pt x="487929" y="55174"/>
                  <a:pt x="483605" y="55896"/>
                  <a:pt x="479425" y="57150"/>
                </a:cubicBezTo>
                <a:cubicBezTo>
                  <a:pt x="469808" y="60035"/>
                  <a:pt x="460375" y="63500"/>
                  <a:pt x="450850" y="66675"/>
                </a:cubicBezTo>
                <a:lnTo>
                  <a:pt x="441325" y="69850"/>
                </a:lnTo>
                <a:cubicBezTo>
                  <a:pt x="438150" y="73025"/>
                  <a:pt x="433981" y="75450"/>
                  <a:pt x="431800" y="79375"/>
                </a:cubicBezTo>
                <a:cubicBezTo>
                  <a:pt x="425608" y="90521"/>
                  <a:pt x="425260" y="102361"/>
                  <a:pt x="422275" y="114300"/>
                </a:cubicBezTo>
                <a:cubicBezTo>
                  <a:pt x="421463" y="117547"/>
                  <a:pt x="420062" y="120619"/>
                  <a:pt x="419100" y="123825"/>
                </a:cubicBezTo>
                <a:cubicBezTo>
                  <a:pt x="416886" y="131205"/>
                  <a:pt x="414364" y="138516"/>
                  <a:pt x="412750" y="146050"/>
                </a:cubicBezTo>
                <a:cubicBezTo>
                  <a:pt x="411001" y="154214"/>
                  <a:pt x="407502" y="186512"/>
                  <a:pt x="406400" y="193675"/>
                </a:cubicBezTo>
                <a:cubicBezTo>
                  <a:pt x="405579" y="199009"/>
                  <a:pt x="404190" y="204241"/>
                  <a:pt x="403225" y="209550"/>
                </a:cubicBezTo>
                <a:cubicBezTo>
                  <a:pt x="402073" y="215884"/>
                  <a:pt x="400960" y="222227"/>
                  <a:pt x="400050" y="228600"/>
                </a:cubicBezTo>
                <a:cubicBezTo>
                  <a:pt x="398843" y="237047"/>
                  <a:pt x="398401" y="245605"/>
                  <a:pt x="396875" y="254000"/>
                </a:cubicBezTo>
                <a:cubicBezTo>
                  <a:pt x="394595" y="266541"/>
                  <a:pt x="393160" y="261429"/>
                  <a:pt x="387350" y="273050"/>
                </a:cubicBezTo>
                <a:cubicBezTo>
                  <a:pt x="385853" y="276043"/>
                  <a:pt x="386898" y="280630"/>
                  <a:pt x="384175" y="282575"/>
                </a:cubicBezTo>
                <a:cubicBezTo>
                  <a:pt x="378728" y="286466"/>
                  <a:pt x="371475" y="286808"/>
                  <a:pt x="365125" y="288925"/>
                </a:cubicBezTo>
                <a:lnTo>
                  <a:pt x="355600" y="292100"/>
                </a:lnTo>
                <a:lnTo>
                  <a:pt x="346075" y="295275"/>
                </a:lnTo>
                <a:cubicBezTo>
                  <a:pt x="317500" y="294217"/>
                  <a:pt x="288812" y="294854"/>
                  <a:pt x="260350" y="292100"/>
                </a:cubicBezTo>
                <a:cubicBezTo>
                  <a:pt x="255639" y="291644"/>
                  <a:pt x="252000" y="287614"/>
                  <a:pt x="247650" y="285750"/>
                </a:cubicBezTo>
                <a:cubicBezTo>
                  <a:pt x="244574" y="284432"/>
                  <a:pt x="241300" y="283633"/>
                  <a:pt x="238125" y="282575"/>
                </a:cubicBezTo>
                <a:cubicBezTo>
                  <a:pt x="227621" y="251063"/>
                  <a:pt x="245244" y="299200"/>
                  <a:pt x="225425" y="263525"/>
                </a:cubicBezTo>
                <a:cubicBezTo>
                  <a:pt x="222174" y="257674"/>
                  <a:pt x="221192" y="250825"/>
                  <a:pt x="219075" y="244475"/>
                </a:cubicBezTo>
                <a:cubicBezTo>
                  <a:pt x="218017" y="241300"/>
                  <a:pt x="216712" y="238197"/>
                  <a:pt x="215900" y="234950"/>
                </a:cubicBezTo>
                <a:cubicBezTo>
                  <a:pt x="214842" y="230717"/>
                  <a:pt x="214444" y="226261"/>
                  <a:pt x="212725" y="222250"/>
                </a:cubicBezTo>
                <a:cubicBezTo>
                  <a:pt x="211222" y="218743"/>
                  <a:pt x="208492" y="215900"/>
                  <a:pt x="206375" y="212725"/>
                </a:cubicBezTo>
                <a:cubicBezTo>
                  <a:pt x="206287" y="209901"/>
                  <a:pt x="208146" y="124558"/>
                  <a:pt x="200025" y="92075"/>
                </a:cubicBezTo>
                <a:cubicBezTo>
                  <a:pt x="198402" y="85581"/>
                  <a:pt x="195792" y="79375"/>
                  <a:pt x="193675" y="73025"/>
                </a:cubicBezTo>
                <a:lnTo>
                  <a:pt x="187325" y="53975"/>
                </a:lnTo>
                <a:cubicBezTo>
                  <a:pt x="186267" y="50800"/>
                  <a:pt x="186935" y="46306"/>
                  <a:pt x="184150" y="44450"/>
                </a:cubicBezTo>
                <a:cubicBezTo>
                  <a:pt x="171840" y="36244"/>
                  <a:pt x="178245" y="39307"/>
                  <a:pt x="165100" y="34925"/>
                </a:cubicBezTo>
                <a:cubicBezTo>
                  <a:pt x="130175" y="35983"/>
                  <a:pt x="92634" y="24796"/>
                  <a:pt x="60325" y="38100"/>
                </a:cubicBezTo>
                <a:cubicBezTo>
                  <a:pt x="47565" y="43354"/>
                  <a:pt x="58862" y="65683"/>
                  <a:pt x="57150" y="79375"/>
                </a:cubicBezTo>
                <a:cubicBezTo>
                  <a:pt x="56735" y="82696"/>
                  <a:pt x="54894" y="85682"/>
                  <a:pt x="53975" y="88900"/>
                </a:cubicBezTo>
                <a:cubicBezTo>
                  <a:pt x="52776" y="93096"/>
                  <a:pt x="52519" y="97589"/>
                  <a:pt x="50800" y="101600"/>
                </a:cubicBezTo>
                <a:cubicBezTo>
                  <a:pt x="49297" y="105107"/>
                  <a:pt x="46000" y="107638"/>
                  <a:pt x="44450" y="111125"/>
                </a:cubicBezTo>
                <a:cubicBezTo>
                  <a:pt x="41732" y="117242"/>
                  <a:pt x="40217" y="123825"/>
                  <a:pt x="38100" y="130175"/>
                </a:cubicBezTo>
                <a:cubicBezTo>
                  <a:pt x="37042" y="133350"/>
                  <a:pt x="36781" y="136915"/>
                  <a:pt x="34925" y="139700"/>
                </a:cubicBezTo>
                <a:lnTo>
                  <a:pt x="28575" y="149225"/>
                </a:lnTo>
                <a:cubicBezTo>
                  <a:pt x="27517" y="153458"/>
                  <a:pt x="26683" y="157754"/>
                  <a:pt x="25400" y="161925"/>
                </a:cubicBezTo>
                <a:cubicBezTo>
                  <a:pt x="22447" y="171521"/>
                  <a:pt x="18310" y="180760"/>
                  <a:pt x="15875" y="190500"/>
                </a:cubicBezTo>
                <a:cubicBezTo>
                  <a:pt x="11775" y="206902"/>
                  <a:pt x="15121" y="199569"/>
                  <a:pt x="6350" y="212725"/>
                </a:cubicBezTo>
                <a:cubicBezTo>
                  <a:pt x="5292" y="216958"/>
                  <a:pt x="4374" y="221229"/>
                  <a:pt x="3175" y="225425"/>
                </a:cubicBezTo>
                <a:cubicBezTo>
                  <a:pt x="2256" y="228643"/>
                  <a:pt x="0" y="234950"/>
                  <a:pt x="0" y="234950"/>
                </a:cubicBezTo>
                <a:lnTo>
                  <a:pt x="0" y="23495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478818" y="2514600"/>
            <a:ext cx="1290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Group C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200 – 100m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690100" y="545147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Deep residents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0798" y="3078481"/>
            <a:ext cx="1514397" cy="2214879"/>
            <a:chOff x="560798" y="3078481"/>
            <a:chExt cx="1514397" cy="2214879"/>
          </a:xfrm>
        </p:grpSpPr>
        <p:sp>
          <p:nvSpPr>
            <p:cNvPr id="4" name="Left Brace 3"/>
            <p:cNvSpPr/>
            <p:nvPr/>
          </p:nvSpPr>
          <p:spPr>
            <a:xfrm flipH="1">
              <a:off x="560798" y="3078481"/>
              <a:ext cx="396240" cy="2214879"/>
            </a:xfrm>
            <a:prstGeom prst="leftBrac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8890" y="4016235"/>
              <a:ext cx="1106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Migration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56480" y="5293361"/>
            <a:ext cx="1432560" cy="721360"/>
            <a:chOff x="4856480" y="5293361"/>
            <a:chExt cx="1432560" cy="721360"/>
          </a:xfrm>
        </p:grpSpPr>
        <p:sp>
          <p:nvSpPr>
            <p:cNvPr id="14" name="Oval 13"/>
            <p:cNvSpPr/>
            <p:nvPr/>
          </p:nvSpPr>
          <p:spPr>
            <a:xfrm>
              <a:off x="4856480" y="5293361"/>
              <a:ext cx="1432560" cy="72136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66640" y="5452189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No migration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48217" y="3459321"/>
            <a:ext cx="2937703" cy="2544625"/>
            <a:chOff x="1248217" y="3459321"/>
            <a:chExt cx="2937703" cy="2544625"/>
          </a:xfrm>
        </p:grpSpPr>
        <p:sp>
          <p:nvSpPr>
            <p:cNvPr id="17" name="TextBox 16"/>
            <p:cNvSpPr txBox="1"/>
            <p:nvPr/>
          </p:nvSpPr>
          <p:spPr>
            <a:xfrm>
              <a:off x="1248217" y="5357615"/>
              <a:ext cx="192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Deeper in summer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Follow </a:t>
              </a:r>
              <a:r>
                <a:rPr lang="en-US" dirty="0" err="1" smtClean="0">
                  <a:solidFill>
                    <a:srgbClr val="FF0000"/>
                  </a:solidFill>
                </a:rPr>
                <a:t>Chl</a:t>
              </a:r>
              <a:r>
                <a:rPr lang="en-US" dirty="0" smtClean="0">
                  <a:solidFill>
                    <a:srgbClr val="FF0000"/>
                  </a:solidFill>
                </a:rPr>
                <a:t> ?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2021840" y="3459321"/>
              <a:ext cx="190744" cy="199215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212584" y="3459321"/>
              <a:ext cx="1973336" cy="199215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559225" y="3738179"/>
            <a:ext cx="1253393" cy="1942601"/>
            <a:chOff x="1241282" y="3638257"/>
            <a:chExt cx="1253393" cy="1942601"/>
          </a:xfrm>
        </p:grpSpPr>
        <p:sp>
          <p:nvSpPr>
            <p:cNvPr id="41" name="TextBox 40"/>
            <p:cNvSpPr txBox="1"/>
            <p:nvPr/>
          </p:nvSpPr>
          <p:spPr>
            <a:xfrm>
              <a:off x="1241282" y="4934527"/>
              <a:ext cx="12533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Full moon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~50 deeper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1982663" y="3638257"/>
              <a:ext cx="0" cy="137685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129682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0" grpId="0" animBg="1"/>
      <p:bldP spid="31" grpId="0"/>
      <p:bldP spid="33" grpId="0" animBg="1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2179"/>
            <a:ext cx="5784351" cy="476328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46" y="2075627"/>
            <a:ext cx="6495054" cy="3734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0747" y="1109717"/>
            <a:ext cx="316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Upward and downward velocity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9588" y="1017384"/>
            <a:ext cx="3187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Local sunrise-sunset time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Depth averaged vertical velocity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Maximum daily vertical velocity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OceanSITES 2016: 11th Steering Committee, 25 - 29 April 2016, NOC Southampton, UK  </a:t>
            </a: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0797" y="101601"/>
            <a:ext cx="5594469" cy="696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Migration patterns cont..</a:t>
            </a:r>
            <a:endParaRPr lang="en-US" sz="4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55266" y="4351867"/>
            <a:ext cx="539326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55266" y="5096934"/>
            <a:ext cx="539326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48601" y="3464464"/>
            <a:ext cx="130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Downwards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4733" y="2260599"/>
            <a:ext cx="102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Upwards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8691" y="2939531"/>
            <a:ext cx="108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Daytime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316633" y="2700867"/>
            <a:ext cx="790272" cy="860963"/>
            <a:chOff x="10316633" y="2700867"/>
            <a:chExt cx="790272" cy="860963"/>
          </a:xfrm>
        </p:grpSpPr>
        <p:sp>
          <p:nvSpPr>
            <p:cNvPr id="3" name="Right Bracket 2"/>
            <p:cNvSpPr/>
            <p:nvPr/>
          </p:nvSpPr>
          <p:spPr>
            <a:xfrm>
              <a:off x="10316633" y="2700867"/>
              <a:ext cx="45719" cy="97366"/>
            </a:xfrm>
            <a:prstGeom prst="rightBracket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Bracket 14"/>
            <p:cNvSpPr/>
            <p:nvPr/>
          </p:nvSpPr>
          <p:spPr>
            <a:xfrm>
              <a:off x="10316633" y="3464464"/>
              <a:ext cx="45719" cy="97366"/>
            </a:xfrm>
            <a:prstGeom prst="rightBracket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Elbow Connector 15"/>
            <p:cNvCxnSpPr>
              <a:stCxn id="3" idx="2"/>
              <a:endCxn id="15" idx="2"/>
            </p:cNvCxnSpPr>
            <p:nvPr/>
          </p:nvCxnSpPr>
          <p:spPr>
            <a:xfrm rot="10800000" flipV="1">
              <a:off x="10362352" y="2749549"/>
              <a:ext cx="12700" cy="763597"/>
            </a:xfrm>
            <a:prstGeom prst="bentConnector3">
              <a:avLst>
                <a:gd name="adj1" fmla="val -940008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0460574" y="293953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 </a:t>
              </a:r>
              <a:r>
                <a:rPr lang="en-US" dirty="0" err="1" smtClean="0">
                  <a:solidFill>
                    <a:srgbClr val="FF0000"/>
                  </a:solidFill>
                </a:rPr>
                <a:t>hrs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90882" y="3170363"/>
            <a:ext cx="2382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More diffusive upwards movement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1615" y="5119934"/>
            <a:ext cx="2621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Velocity changes seasonally &amp; monthly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93198" y="2250014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Migration follows seasonal cycle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669875" y="2793479"/>
            <a:ext cx="1264364" cy="719667"/>
            <a:chOff x="8669875" y="2793479"/>
            <a:chExt cx="1264364" cy="719667"/>
          </a:xfrm>
        </p:grpSpPr>
        <p:sp>
          <p:nvSpPr>
            <p:cNvPr id="25" name="TextBox 24"/>
            <p:cNvSpPr txBox="1"/>
            <p:nvPr/>
          </p:nvSpPr>
          <p:spPr>
            <a:xfrm>
              <a:off x="8669875" y="2957261"/>
              <a:ext cx="1264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Symmetrical/non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9150911" y="3234260"/>
              <a:ext cx="128556" cy="27888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9017000" y="2793479"/>
              <a:ext cx="285057" cy="207713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6102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1461</Words>
  <Application>Microsoft Macintosh PowerPoint</Application>
  <PresentationFormat>Custom</PresentationFormat>
  <Paragraphs>204</Paragraphs>
  <Slides>12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ADCP observations of migration patterns of zooplankton in the Cretan Sea</vt:lpstr>
      <vt:lpstr>Principle of operation</vt:lpstr>
      <vt:lpstr>Methodology  Deines, K. L.: Backscatter estimation using Broadband acoustic Doppler current profilers, pp. 249–253, IEEE. 1999 </vt:lpstr>
      <vt:lpstr>Case study</vt:lpstr>
      <vt:lpstr>Auxiliary data</vt:lpstr>
      <vt:lpstr>Environmental 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ADCP observations of migration patterns of zooplankton in the Cretan Sea </dc:title>
  <dc:creator>Manos Potiris</dc:creator>
  <cp:lastModifiedBy>George Petihakis</cp:lastModifiedBy>
  <cp:revision>108</cp:revision>
  <dcterms:created xsi:type="dcterms:W3CDTF">2016-04-14T08:42:32Z</dcterms:created>
  <dcterms:modified xsi:type="dcterms:W3CDTF">2016-04-25T13:46:05Z</dcterms:modified>
</cp:coreProperties>
</file>